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 id="2147483661" r:id="rId2"/>
  </p:sldMasterIdLst>
  <p:notesMasterIdLst>
    <p:notesMasterId r:id="rId30"/>
  </p:notesMasterIdLst>
  <p:handoutMasterIdLst>
    <p:handoutMasterId r:id="rId31"/>
  </p:handoutMasterIdLst>
  <p:sldIdLst>
    <p:sldId id="821" r:id="rId3"/>
    <p:sldId id="970" r:id="rId4"/>
    <p:sldId id="860" r:id="rId5"/>
    <p:sldId id="975" r:id="rId6"/>
    <p:sldId id="976" r:id="rId7"/>
    <p:sldId id="977" r:id="rId8"/>
    <p:sldId id="982" r:id="rId9"/>
    <p:sldId id="999" r:id="rId10"/>
    <p:sldId id="979" r:id="rId11"/>
    <p:sldId id="984" r:id="rId12"/>
    <p:sldId id="983" r:id="rId13"/>
    <p:sldId id="1000" r:id="rId14"/>
    <p:sldId id="987" r:id="rId15"/>
    <p:sldId id="1001" r:id="rId16"/>
    <p:sldId id="980" r:id="rId17"/>
    <p:sldId id="1022" r:id="rId18"/>
    <p:sldId id="1002" r:id="rId19"/>
    <p:sldId id="988" r:id="rId20"/>
    <p:sldId id="989" r:id="rId21"/>
    <p:sldId id="990" r:id="rId22"/>
    <p:sldId id="991" r:id="rId23"/>
    <p:sldId id="992" r:id="rId24"/>
    <p:sldId id="993" r:id="rId25"/>
    <p:sldId id="994" r:id="rId26"/>
    <p:sldId id="1017" r:id="rId27"/>
    <p:sldId id="1020" r:id="rId28"/>
    <p:sldId id="720" r:id="rId29"/>
  </p:sldIdLst>
  <p:sldSz cx="15122525" cy="10693400"/>
  <p:notesSz cx="6797675" cy="9926638"/>
  <p:custDataLst>
    <p:tags r:id="rId32"/>
  </p:custDataLst>
  <p:defaultTextStyle>
    <a:defPPr>
      <a:defRPr lang="zh-CN"/>
    </a:defPPr>
    <a:lvl1pPr algn="l" rtl="0" fontAlgn="base">
      <a:spcBef>
        <a:spcPct val="0"/>
      </a:spcBef>
      <a:spcAft>
        <a:spcPct val="0"/>
      </a:spcAft>
      <a:defRPr sz="2900" kern="1200">
        <a:solidFill>
          <a:schemeClr val="tx1"/>
        </a:solidFill>
        <a:latin typeface="Arial" panose="020B0604020202020204" pitchFamily="34" charset="0"/>
        <a:ea typeface="宋体" panose="02010600030101010101" pitchFamily="2" charset="-122"/>
        <a:cs typeface="+mn-cs"/>
      </a:defRPr>
    </a:lvl1pPr>
    <a:lvl2pPr marL="452755" indent="5080" algn="l" rtl="0" fontAlgn="base">
      <a:spcBef>
        <a:spcPct val="0"/>
      </a:spcBef>
      <a:spcAft>
        <a:spcPct val="0"/>
      </a:spcAft>
      <a:defRPr sz="2900" kern="1200">
        <a:solidFill>
          <a:schemeClr val="tx1"/>
        </a:solidFill>
        <a:latin typeface="Arial" panose="020B0604020202020204" pitchFamily="34" charset="0"/>
        <a:ea typeface="宋体" panose="02010600030101010101" pitchFamily="2" charset="-122"/>
        <a:cs typeface="+mn-cs"/>
      </a:defRPr>
    </a:lvl2pPr>
    <a:lvl3pPr marL="906780" indent="8255" algn="l" rtl="0" fontAlgn="base">
      <a:spcBef>
        <a:spcPct val="0"/>
      </a:spcBef>
      <a:spcAft>
        <a:spcPct val="0"/>
      </a:spcAft>
      <a:defRPr sz="2900" kern="1200">
        <a:solidFill>
          <a:schemeClr val="tx1"/>
        </a:solidFill>
        <a:latin typeface="Arial" panose="020B0604020202020204" pitchFamily="34" charset="0"/>
        <a:ea typeface="宋体" panose="02010600030101010101" pitchFamily="2" charset="-122"/>
        <a:cs typeface="+mn-cs"/>
      </a:defRPr>
    </a:lvl3pPr>
    <a:lvl4pPr marL="1360805" indent="11430" algn="l" rtl="0" fontAlgn="base">
      <a:spcBef>
        <a:spcPct val="0"/>
      </a:spcBef>
      <a:spcAft>
        <a:spcPct val="0"/>
      </a:spcAft>
      <a:defRPr sz="2900" kern="1200">
        <a:solidFill>
          <a:schemeClr val="tx1"/>
        </a:solidFill>
        <a:latin typeface="Arial" panose="020B0604020202020204" pitchFamily="34" charset="0"/>
        <a:ea typeface="宋体" panose="02010600030101010101" pitchFamily="2" charset="-122"/>
        <a:cs typeface="+mn-cs"/>
      </a:defRPr>
    </a:lvl4pPr>
    <a:lvl5pPr marL="1814830" indent="14605" algn="l" rtl="0" fontAlgn="base">
      <a:spcBef>
        <a:spcPct val="0"/>
      </a:spcBef>
      <a:spcAft>
        <a:spcPct val="0"/>
      </a:spcAft>
      <a:defRPr sz="29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2900"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sz="2900"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sz="2900"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sz="2900"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64" userDrawn="1">
          <p15:clr>
            <a:srgbClr val="A4A3A4"/>
          </p15:clr>
        </p15:guide>
        <p15:guide id="2" pos="4770" userDrawn="1">
          <p15:clr>
            <a:srgbClr val="A4A3A4"/>
          </p15:clr>
        </p15:guide>
      </p15:sldGuideLst>
    </p:ext>
    <p:ext uri="{2D200454-40CA-4A62-9FC3-DE9A4176ACB9}">
      <p15:notesGuideLst xmlns:p15="http://schemas.microsoft.com/office/powerpoint/2012/main">
        <p15:guide id="1" orient="horz" pos="3123">
          <p15:clr>
            <a:srgbClr val="A4A3A4"/>
          </p15:clr>
        </p15:guide>
        <p15:guide id="2"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aftsgirl" initials="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0000"/>
    <a:srgbClr val="BBE0E3"/>
    <a:srgbClr val="FF5050"/>
    <a:srgbClr val="3333FF"/>
    <a:srgbClr val="66FF66"/>
    <a:srgbClr val="FF9900"/>
    <a:srgbClr val="FF00FF"/>
    <a:srgbClr val="96EECA"/>
    <a:srgbClr val="C0F09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70" autoAdjust="0"/>
    <p:restoredTop sz="78556" autoAdjust="0"/>
  </p:normalViewPr>
  <p:slideViewPr>
    <p:cSldViewPr showGuides="1">
      <p:cViewPr varScale="1">
        <p:scale>
          <a:sx n="75" d="100"/>
          <a:sy n="75" d="100"/>
        </p:scale>
        <p:origin x="1026" y="78"/>
      </p:cViewPr>
      <p:guideLst>
        <p:guide orient="horz" pos="3364"/>
        <p:guide pos="477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2394" y="-90"/>
      </p:cViewPr>
      <p:guideLst>
        <p:guide orient="horz" pos="3123"/>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3C3FDD2-44EB-40C8-9DE9-6BAB1964CE62}" type="doc">
      <dgm:prSet loTypeId="urn:microsoft.com/office/officeart/2005/8/layout/process1" loCatId="process" qsTypeId="urn:microsoft.com/office/officeart/2005/8/quickstyle/simple1#1" qsCatId="simple" csTypeId="urn:microsoft.com/office/officeart/2005/8/colors/accent1_2#1" csCatId="accent1" phldr="1"/>
      <dgm:spPr/>
    </dgm:pt>
    <dgm:pt modelId="{F1C652D2-A15A-46C6-99D6-570DE5E4E7CA}">
      <dgm:prSet phldrT="[文本]" phldr="0" custT="1"/>
      <dgm:spPr/>
      <dgm:t>
        <a:bodyPr vert="horz" wrap="square"/>
        <a:lstStyle/>
        <a:p>
          <a:pPr>
            <a:lnSpc>
              <a:spcPct val="100000"/>
            </a:lnSpc>
            <a:spcBef>
              <a:spcPct val="0"/>
            </a:spcBef>
            <a:spcAft>
              <a:spcPct val="35000"/>
            </a:spcAft>
          </a:pPr>
          <a:r>
            <a:rPr lang="en-US" altLang="zh-CN" sz="1600" dirty="0" smtClean="0">
              <a:solidFill>
                <a:srgbClr val="842258"/>
              </a:solidFill>
              <a:latin typeface="仿宋" panose="02010609060101010101" charset="-122"/>
              <a:ea typeface="仿宋" panose="02010609060101010101" charset="-122"/>
              <a:cs typeface="仿宋" panose="02010609060101010101" charset="-122"/>
            </a:rPr>
            <a:t>5</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月</a:t>
          </a:r>
          <a:r>
            <a:rPr lang="en-US" altLang="zh-CN" sz="1600" dirty="0" smtClean="0">
              <a:solidFill>
                <a:srgbClr val="842258"/>
              </a:solidFill>
              <a:latin typeface="仿宋" panose="02010609060101010101" charset="-122"/>
              <a:ea typeface="仿宋" panose="02010609060101010101" charset="-122"/>
              <a:cs typeface="仿宋" panose="02010609060101010101" charset="-122"/>
            </a:rPr>
            <a:t>20</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日前</a:t>
          </a:r>
          <a:endParaRPr lang="en-US" altLang="zh-CN" sz="1600" dirty="0" smtClean="0">
            <a:solidFill>
              <a:srgbClr val="842258"/>
            </a:solidFill>
            <a:latin typeface="仿宋" panose="02010609060101010101" charset="-122"/>
            <a:ea typeface="仿宋" panose="02010609060101010101" charset="-122"/>
            <a:cs typeface="仿宋" panose="02010609060101010101" charset="-122"/>
          </a:endParaRPr>
        </a:p>
        <a:p>
          <a:pPr>
            <a:lnSpc>
              <a:spcPct val="100000"/>
            </a:lnSpc>
            <a:spcBef>
              <a:spcPct val="0"/>
            </a:spcBef>
            <a:spcAft>
              <a:spcPct val="35000"/>
            </a:spcAft>
          </a:pPr>
          <a:r>
            <a:rPr lang="zh-CN" altLang="en-US" sz="1600" dirty="0" smtClean="0">
              <a:solidFill>
                <a:srgbClr val="842258"/>
              </a:solidFill>
              <a:latin typeface="仿宋" panose="02010609060101010101" charset="-122"/>
              <a:ea typeface="仿宋" panose="02010609060101010101" charset="-122"/>
              <a:cs typeface="仿宋" panose="02010609060101010101" charset="-122"/>
            </a:rPr>
            <a:t>提交项目申报书、绩效目标申报表、设计扩初图纸等相关资料</a:t>
          </a:r>
          <a:endParaRPr lang="en-US" altLang="zh-CN" sz="1600" dirty="0" smtClean="0">
            <a:solidFill>
              <a:srgbClr val="842258"/>
            </a:solidFill>
            <a:latin typeface="仿宋" panose="02010609060101010101" charset="-122"/>
            <a:ea typeface="仿宋" panose="02010609060101010101" charset="-122"/>
            <a:cs typeface="仿宋" panose="02010609060101010101" charset="-122"/>
          </a:endParaRPr>
        </a:p>
        <a:p>
          <a:pPr>
            <a:lnSpc>
              <a:spcPct val="100000"/>
            </a:lnSpc>
            <a:spcBef>
              <a:spcPct val="0"/>
            </a:spcBef>
            <a:spcAft>
              <a:spcPct val="35000"/>
            </a:spcAft>
          </a:pPr>
          <a:r>
            <a:rPr lang="zh-CN" altLang="en-US" sz="1600" b="1" dirty="0" smtClean="0">
              <a:solidFill>
                <a:srgbClr val="842258"/>
              </a:solidFill>
              <a:latin typeface="仿宋" panose="02010609060101010101" charset="-122"/>
              <a:ea typeface="仿宋" panose="02010609060101010101" charset="-122"/>
              <a:cs typeface="仿宋" panose="02010609060101010101" charset="-122"/>
            </a:rPr>
            <a:t>（项目申报单位）</a:t>
          </a:r>
          <a:r>
            <a:rPr lang="zh-CN" altLang="en-US" sz="1600" dirty="0" smtClean="0">
              <a:solidFill>
                <a:srgbClr val="842258"/>
              </a:solidFill>
              <a:latin typeface="仿宋" panose="02010609060101010101" charset="-122"/>
              <a:ea typeface="仿宋" panose="02010609060101010101" charset="-122"/>
            </a:rPr>
            <a:t>  </a:t>
          </a:r>
          <a:endParaRPr lang="zh-CN" altLang="en-US" sz="1600" dirty="0">
            <a:solidFill>
              <a:srgbClr val="842258"/>
            </a:solidFill>
            <a:latin typeface="仿宋" panose="02010609060101010101" charset="-122"/>
            <a:ea typeface="仿宋" panose="02010609060101010101" charset="-122"/>
            <a:cs typeface="仿宋" panose="02010609060101010101" charset="-122"/>
          </a:endParaRPr>
        </a:p>
      </dgm:t>
    </dgm:pt>
    <dgm:pt modelId="{283E5B8E-D268-473A-B451-133AFCDC8875}" type="parTrans" cxnId="{D53E0D93-AD9C-4A12-946D-B5BA2E75687D}">
      <dgm:prSet/>
      <dgm:spPr/>
      <dgm:t>
        <a:bodyPr/>
        <a:lstStyle/>
        <a:p>
          <a:endParaRPr lang="zh-CN" altLang="en-US"/>
        </a:p>
      </dgm:t>
    </dgm:pt>
    <dgm:pt modelId="{89A95EB6-7E74-4E43-A201-0C855E3B4007}" type="sibTrans" cxnId="{D53E0D93-AD9C-4A12-946D-B5BA2E75687D}">
      <dgm:prSet/>
      <dgm:spPr/>
      <dgm:t>
        <a:bodyPr/>
        <a:lstStyle/>
        <a:p>
          <a:endParaRPr lang="zh-CN" altLang="en-US"/>
        </a:p>
      </dgm:t>
    </dgm:pt>
    <dgm:pt modelId="{1C18A76E-6995-4A1B-8079-E295FFABACAA}" type="pres">
      <dgm:prSet presAssocID="{93C3FDD2-44EB-40C8-9DE9-6BAB1964CE62}" presName="Name0" presStyleCnt="0">
        <dgm:presLayoutVars>
          <dgm:dir/>
          <dgm:resizeHandles val="exact"/>
        </dgm:presLayoutVars>
      </dgm:prSet>
      <dgm:spPr/>
    </dgm:pt>
    <dgm:pt modelId="{181FA74A-0E91-4A13-94B6-2D4B8D2ADF95}" type="pres">
      <dgm:prSet presAssocID="{F1C652D2-A15A-46C6-99D6-570DE5E4E7CA}" presName="node" presStyleLbl="node1" presStyleIdx="0" presStyleCnt="1" custScaleY="120482" custLinFactNeighborY="-1156">
        <dgm:presLayoutVars>
          <dgm:bulletEnabled val="1"/>
        </dgm:presLayoutVars>
      </dgm:prSet>
      <dgm:spPr/>
      <dgm:t>
        <a:bodyPr/>
        <a:lstStyle/>
        <a:p>
          <a:endParaRPr lang="zh-CN" altLang="en-US"/>
        </a:p>
      </dgm:t>
    </dgm:pt>
  </dgm:ptLst>
  <dgm:cxnLst>
    <dgm:cxn modelId="{4EBA4AC8-F19F-4FB9-88D6-3B02E1C18451}" type="presOf" srcId="{F1C652D2-A15A-46C6-99D6-570DE5E4E7CA}" destId="{181FA74A-0E91-4A13-94B6-2D4B8D2ADF95}" srcOrd="0" destOrd="0" presId="urn:microsoft.com/office/officeart/2005/8/layout/process1"/>
    <dgm:cxn modelId="{D53E0D93-AD9C-4A12-946D-B5BA2E75687D}" srcId="{93C3FDD2-44EB-40C8-9DE9-6BAB1964CE62}" destId="{F1C652D2-A15A-46C6-99D6-570DE5E4E7CA}" srcOrd="0" destOrd="0" parTransId="{283E5B8E-D268-473A-B451-133AFCDC8875}" sibTransId="{89A95EB6-7E74-4E43-A201-0C855E3B4007}"/>
    <dgm:cxn modelId="{412B2194-D793-410F-BACE-B43F4FD54706}" type="presOf" srcId="{93C3FDD2-44EB-40C8-9DE9-6BAB1964CE62}" destId="{1C18A76E-6995-4A1B-8079-E295FFABACAA}" srcOrd="0" destOrd="0" presId="urn:microsoft.com/office/officeart/2005/8/layout/process1"/>
    <dgm:cxn modelId="{D5BCC42D-86CA-4D58-B3D7-E7B2E0993558}" type="presParOf" srcId="{1C18A76E-6995-4A1B-8079-E295FFABACAA}" destId="{181FA74A-0E91-4A13-94B6-2D4B8D2ADF95}" srcOrd="0" destOrd="0" presId="urn:microsoft.com/office/officeart/2005/8/layout/process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C3FDD2-44EB-40C8-9DE9-6BAB1964CE62}" type="doc">
      <dgm:prSet loTypeId="urn:microsoft.com/office/officeart/2005/8/layout/process1" loCatId="process" qsTypeId="urn:microsoft.com/office/officeart/2005/8/quickstyle/simple1#2" qsCatId="simple" csTypeId="urn:microsoft.com/office/officeart/2005/8/colors/accent1_2#2" csCatId="accent1" phldr="1"/>
      <dgm:spPr/>
    </dgm:pt>
    <dgm:pt modelId="{1C18A76E-6995-4A1B-8079-E295FFABACAA}" type="pres">
      <dgm:prSet presAssocID="{93C3FDD2-44EB-40C8-9DE9-6BAB1964CE62}" presName="Name0" presStyleCnt="0">
        <dgm:presLayoutVars>
          <dgm:dir/>
          <dgm:resizeHandles val="exact"/>
        </dgm:presLayoutVars>
      </dgm:prSet>
      <dgm:spPr/>
    </dgm:pt>
  </dgm:ptLst>
  <dgm:cxnLst>
    <dgm:cxn modelId="{79E5360B-8701-4296-BF0D-2BBE8E71C0CC}" type="presOf" srcId="{93C3FDD2-44EB-40C8-9DE9-6BAB1964CE62}" destId="{1C18A76E-6995-4A1B-8079-E295FFABACAA}" srcOrd="0" destOrd="0" presId="urn:microsoft.com/office/officeart/2005/8/layout/process1"/>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1FA74A-0E91-4A13-94B6-2D4B8D2ADF95}">
      <dsp:nvSpPr>
        <dsp:cNvPr id="0" name=""/>
        <dsp:cNvSpPr/>
      </dsp:nvSpPr>
      <dsp:spPr>
        <a:xfrm>
          <a:off x="1220" y="0"/>
          <a:ext cx="2496284" cy="212217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100000"/>
            </a:lnSpc>
            <a:spcBef>
              <a:spcPct val="0"/>
            </a:spcBef>
            <a:spcAft>
              <a:spcPct val="35000"/>
            </a:spcAft>
          </a:pPr>
          <a:r>
            <a:rPr lang="en-US" altLang="zh-CN" sz="1600" kern="1200" dirty="0" smtClean="0">
              <a:solidFill>
                <a:srgbClr val="842258"/>
              </a:solidFill>
              <a:latin typeface="仿宋" panose="02010609060101010101" charset="-122"/>
              <a:ea typeface="仿宋" panose="02010609060101010101" charset="-122"/>
              <a:cs typeface="仿宋" panose="02010609060101010101" charset="-122"/>
            </a:rPr>
            <a:t>5</a:t>
          </a:r>
          <a:r>
            <a:rPr lang="zh-CN" altLang="en-US" sz="1600" kern="1200" dirty="0" smtClean="0">
              <a:solidFill>
                <a:srgbClr val="842258"/>
              </a:solidFill>
              <a:latin typeface="仿宋" panose="02010609060101010101" charset="-122"/>
              <a:ea typeface="仿宋" panose="02010609060101010101" charset="-122"/>
              <a:cs typeface="仿宋" panose="02010609060101010101" charset="-122"/>
            </a:rPr>
            <a:t>月</a:t>
          </a:r>
          <a:r>
            <a:rPr lang="en-US" altLang="zh-CN" sz="1600" kern="1200" dirty="0" smtClean="0">
              <a:solidFill>
                <a:srgbClr val="842258"/>
              </a:solidFill>
              <a:latin typeface="仿宋" panose="02010609060101010101" charset="-122"/>
              <a:ea typeface="仿宋" panose="02010609060101010101" charset="-122"/>
              <a:cs typeface="仿宋" panose="02010609060101010101" charset="-122"/>
            </a:rPr>
            <a:t>20</a:t>
          </a:r>
          <a:r>
            <a:rPr lang="zh-CN" altLang="en-US" sz="1600" kern="1200" dirty="0" smtClean="0">
              <a:solidFill>
                <a:srgbClr val="842258"/>
              </a:solidFill>
              <a:latin typeface="仿宋" panose="02010609060101010101" charset="-122"/>
              <a:ea typeface="仿宋" panose="02010609060101010101" charset="-122"/>
              <a:cs typeface="仿宋" panose="02010609060101010101" charset="-122"/>
            </a:rPr>
            <a:t>日前</a:t>
          </a:r>
          <a:endParaRPr lang="en-US" altLang="zh-CN" sz="1600" kern="1200" dirty="0" smtClean="0">
            <a:solidFill>
              <a:srgbClr val="842258"/>
            </a:solidFill>
            <a:latin typeface="仿宋" panose="02010609060101010101" charset="-122"/>
            <a:ea typeface="仿宋" panose="02010609060101010101" charset="-122"/>
            <a:cs typeface="仿宋" panose="02010609060101010101" charset="-122"/>
          </a:endParaRPr>
        </a:p>
        <a:p>
          <a:pPr lvl="0" algn="ctr" defTabSz="711200">
            <a:lnSpc>
              <a:spcPct val="100000"/>
            </a:lnSpc>
            <a:spcBef>
              <a:spcPct val="0"/>
            </a:spcBef>
            <a:spcAft>
              <a:spcPct val="35000"/>
            </a:spcAft>
          </a:pPr>
          <a:r>
            <a:rPr lang="zh-CN" altLang="en-US" sz="1600" kern="1200" dirty="0" smtClean="0">
              <a:solidFill>
                <a:srgbClr val="842258"/>
              </a:solidFill>
              <a:latin typeface="仿宋" panose="02010609060101010101" charset="-122"/>
              <a:ea typeface="仿宋" panose="02010609060101010101" charset="-122"/>
              <a:cs typeface="仿宋" panose="02010609060101010101" charset="-122"/>
            </a:rPr>
            <a:t>提交项目申报书、绩效目标申报表、设计扩初图纸等相关资料</a:t>
          </a:r>
          <a:endParaRPr lang="en-US" altLang="zh-CN" sz="1600" kern="1200" dirty="0" smtClean="0">
            <a:solidFill>
              <a:srgbClr val="842258"/>
            </a:solidFill>
            <a:latin typeface="仿宋" panose="02010609060101010101" charset="-122"/>
            <a:ea typeface="仿宋" panose="02010609060101010101" charset="-122"/>
            <a:cs typeface="仿宋" panose="02010609060101010101" charset="-122"/>
          </a:endParaRPr>
        </a:p>
        <a:p>
          <a:pPr lvl="0" algn="ctr" defTabSz="711200">
            <a:lnSpc>
              <a:spcPct val="100000"/>
            </a:lnSpc>
            <a:spcBef>
              <a:spcPct val="0"/>
            </a:spcBef>
            <a:spcAft>
              <a:spcPct val="35000"/>
            </a:spcAft>
          </a:pPr>
          <a:r>
            <a:rPr lang="zh-CN" altLang="en-US" sz="1600" b="1" kern="1200" dirty="0" smtClean="0">
              <a:solidFill>
                <a:srgbClr val="842258"/>
              </a:solidFill>
              <a:latin typeface="仿宋" panose="02010609060101010101" charset="-122"/>
              <a:ea typeface="仿宋" panose="02010609060101010101" charset="-122"/>
              <a:cs typeface="仿宋" panose="02010609060101010101" charset="-122"/>
            </a:rPr>
            <a:t>（项目申报单位）</a:t>
          </a:r>
          <a:r>
            <a:rPr lang="zh-CN" altLang="en-US" sz="1600" kern="1200" dirty="0" smtClean="0">
              <a:solidFill>
                <a:srgbClr val="842258"/>
              </a:solidFill>
              <a:latin typeface="仿宋" panose="02010609060101010101" charset="-122"/>
              <a:ea typeface="仿宋" panose="02010609060101010101" charset="-122"/>
            </a:rPr>
            <a:t>  </a:t>
          </a:r>
          <a:endParaRPr lang="zh-CN" altLang="en-US" sz="1600" kern="1200" dirty="0">
            <a:solidFill>
              <a:srgbClr val="842258"/>
            </a:solidFill>
            <a:latin typeface="仿宋" panose="02010609060101010101" charset="-122"/>
            <a:ea typeface="仿宋" panose="02010609060101010101" charset="-122"/>
            <a:cs typeface="仿宋" panose="02010609060101010101" charset="-122"/>
          </a:endParaRPr>
        </a:p>
      </dsp:txBody>
      <dsp:txXfrm>
        <a:off x="63376" y="62156"/>
        <a:ext cx="2371972" cy="19978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ea typeface="宋体" panose="02010600030101010101" pitchFamily="2" charset="-122"/>
              </a:defRPr>
            </a:lvl1pPr>
          </a:lstStyle>
          <a:p>
            <a:pPr>
              <a:defRPr/>
            </a:pPr>
            <a:endParaRPr lang="zh-CN" altLang="en-US"/>
          </a:p>
        </p:txBody>
      </p:sp>
      <p:sp>
        <p:nvSpPr>
          <p:cNvPr id="3" name="日期占位符 2"/>
          <p:cNvSpPr>
            <a:spLocks noGrp="1"/>
          </p:cNvSpPr>
          <p:nvPr>
            <p:ph type="dt" sz="quarter" idx="1"/>
          </p:nvPr>
        </p:nvSpPr>
        <p:spPr>
          <a:xfrm>
            <a:off x="3851275" y="0"/>
            <a:ext cx="2944813" cy="496888"/>
          </a:xfrm>
          <a:prstGeom prst="rect">
            <a:avLst/>
          </a:prstGeom>
        </p:spPr>
        <p:txBody>
          <a:bodyPr vert="horz" lIns="91440" tIns="45720" rIns="91440" bIns="45720" rtlCol="0"/>
          <a:lstStyle>
            <a:lvl1pPr algn="r">
              <a:defRPr sz="1200">
                <a:ea typeface="宋体" panose="02010600030101010101" pitchFamily="2" charset="-122"/>
              </a:defRPr>
            </a:lvl1pPr>
          </a:lstStyle>
          <a:p>
            <a:pPr>
              <a:defRPr/>
            </a:pPr>
            <a:fld id="{C0C9567A-C53E-441E-BA9F-F733FFFCE837}" type="datetimeFigureOut">
              <a:rPr lang="zh-CN" altLang="en-US"/>
              <a:t>2024/4/28</a:t>
            </a:fld>
            <a:endParaRPr lang="zh-CN" altLang="en-US"/>
          </a:p>
        </p:txBody>
      </p:sp>
      <p:sp>
        <p:nvSpPr>
          <p:cNvPr id="4" name="页脚占位符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ea typeface="宋体" panose="02010600030101010101" pitchFamily="2" charset="-122"/>
              </a:defRPr>
            </a:lvl1pPr>
          </a:lstStyle>
          <a:p>
            <a:pPr>
              <a:defRPr/>
            </a:pPr>
            <a:endParaRPr lang="zh-CN" altLang="en-US"/>
          </a:p>
        </p:txBody>
      </p:sp>
      <p:sp>
        <p:nvSpPr>
          <p:cNvPr id="5" name="灯片编号占位符 4"/>
          <p:cNvSpPr>
            <a:spLocks noGrp="1"/>
          </p:cNvSpPr>
          <p:nvPr>
            <p:ph type="sldNum" sz="quarter" idx="3"/>
          </p:nvPr>
        </p:nvSpPr>
        <p:spPr>
          <a:xfrm>
            <a:off x="3851275" y="9428163"/>
            <a:ext cx="2944813" cy="496887"/>
          </a:xfrm>
          <a:prstGeom prst="rect">
            <a:avLst/>
          </a:prstGeom>
        </p:spPr>
        <p:txBody>
          <a:bodyPr vert="horz" lIns="91440" tIns="45720" rIns="91440" bIns="45720" rtlCol="0" anchor="b"/>
          <a:lstStyle>
            <a:lvl1pPr algn="r">
              <a:defRPr sz="1200">
                <a:ea typeface="宋体" panose="02010600030101010101" pitchFamily="2" charset="-122"/>
              </a:defRPr>
            </a:lvl1pPr>
          </a:lstStyle>
          <a:p>
            <a:pPr>
              <a:defRPr/>
            </a:pPr>
            <a:fld id="{E2305B80-9BAB-4964-A1F6-D250586A9840}" type="slidenum">
              <a:rPr lang="zh-CN" altLang="en-US"/>
              <a:t>‹#›</a:t>
            </a:fld>
            <a:endParaRPr lang="zh-CN" altLang="en-US"/>
          </a:p>
        </p:txBody>
      </p:sp>
    </p:spTree>
    <p:extLst>
      <p:ext uri="{BB962C8B-B14F-4D97-AF65-F5344CB8AC3E}">
        <p14:creationId xmlns:p14="http://schemas.microsoft.com/office/powerpoint/2010/main" val="4073579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51275" y="0"/>
            <a:ext cx="2944813" cy="496888"/>
          </a:xfrm>
          <a:prstGeom prst="rect">
            <a:avLst/>
          </a:prstGeom>
        </p:spPr>
        <p:txBody>
          <a:bodyPr vert="horz" lIns="91440" tIns="45720" rIns="91440" bIns="45720" rtlCol="0"/>
          <a:lstStyle>
            <a:lvl1pPr algn="r">
              <a:defRPr sz="1200">
                <a:latin typeface="Arial" panose="020B0604020202020204" pitchFamily="34" charset="0"/>
                <a:ea typeface="宋体" panose="02010600030101010101" pitchFamily="2" charset="-122"/>
              </a:defRPr>
            </a:lvl1pPr>
          </a:lstStyle>
          <a:p>
            <a:pPr>
              <a:defRPr/>
            </a:pPr>
            <a:fld id="{4D5363B5-99B1-45CA-86D9-E1C16DA09B8F}" type="datetimeFigureOut">
              <a:rPr lang="zh-CN" altLang="en-US"/>
              <a:t>2024/4/28</a:t>
            </a:fld>
            <a:endParaRPr lang="zh-CN" altLang="en-US"/>
          </a:p>
        </p:txBody>
      </p:sp>
      <p:sp>
        <p:nvSpPr>
          <p:cNvPr id="4" name="幻灯片图像占位符 3"/>
          <p:cNvSpPr>
            <a:spLocks noGrp="1" noRot="1" noChangeAspect="1"/>
          </p:cNvSpPr>
          <p:nvPr>
            <p:ph type="sldImg" idx="2"/>
          </p:nvPr>
        </p:nvSpPr>
        <p:spPr>
          <a:xfrm>
            <a:off x="766763" y="744538"/>
            <a:ext cx="5264150" cy="3722687"/>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51275" y="9428163"/>
            <a:ext cx="2944813" cy="496887"/>
          </a:xfrm>
          <a:prstGeom prst="rect">
            <a:avLst/>
          </a:prstGeom>
        </p:spPr>
        <p:txBody>
          <a:bodyPr vert="horz" lIns="91440" tIns="45720" rIns="91440" bIns="45720" rtlCol="0" anchor="b"/>
          <a:lstStyle>
            <a:lvl1pPr algn="r">
              <a:defRPr sz="1200">
                <a:latin typeface="Arial" panose="020B0604020202020204" pitchFamily="34" charset="0"/>
                <a:ea typeface="宋体" panose="02010600030101010101" pitchFamily="2" charset="-122"/>
              </a:defRPr>
            </a:lvl1pPr>
          </a:lstStyle>
          <a:p>
            <a:pPr>
              <a:defRPr/>
            </a:pPr>
            <a:fld id="{F0A3CA58-4776-4476-B6EC-CB5D6EE7ED65}" type="slidenum">
              <a:rPr lang="zh-CN" altLang="en-US"/>
              <a:t>‹#›</a:t>
            </a:fld>
            <a:endParaRPr lang="zh-CN" altLang="en-US"/>
          </a:p>
        </p:txBody>
      </p:sp>
    </p:spTree>
    <p:extLst>
      <p:ext uri="{BB962C8B-B14F-4D97-AF65-F5344CB8AC3E}">
        <p14:creationId xmlns:p14="http://schemas.microsoft.com/office/powerpoint/2010/main" val="19530367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mn-lt"/>
        <a:ea typeface="+mn-ea"/>
        <a:cs typeface="+mn-cs"/>
      </a:defRPr>
    </a:lvl1pPr>
    <a:lvl2pPr marL="452755" algn="l" rtl="0" eaLnBrk="0" fontAlgn="base" hangingPunct="0">
      <a:spcBef>
        <a:spcPct val="30000"/>
      </a:spcBef>
      <a:spcAft>
        <a:spcPct val="0"/>
      </a:spcAft>
      <a:defRPr sz="1100" kern="1200">
        <a:solidFill>
          <a:schemeClr val="tx1"/>
        </a:solidFill>
        <a:latin typeface="+mn-lt"/>
        <a:ea typeface="+mn-ea"/>
        <a:cs typeface="+mn-cs"/>
      </a:defRPr>
    </a:lvl2pPr>
    <a:lvl3pPr marL="906780" algn="l" rtl="0" eaLnBrk="0" fontAlgn="base" hangingPunct="0">
      <a:spcBef>
        <a:spcPct val="30000"/>
      </a:spcBef>
      <a:spcAft>
        <a:spcPct val="0"/>
      </a:spcAft>
      <a:defRPr sz="1100" kern="1200">
        <a:solidFill>
          <a:schemeClr val="tx1"/>
        </a:solidFill>
        <a:latin typeface="+mn-lt"/>
        <a:ea typeface="+mn-ea"/>
        <a:cs typeface="+mn-cs"/>
      </a:defRPr>
    </a:lvl3pPr>
    <a:lvl4pPr marL="1360805" algn="l" rtl="0" eaLnBrk="0" fontAlgn="base" hangingPunct="0">
      <a:spcBef>
        <a:spcPct val="30000"/>
      </a:spcBef>
      <a:spcAft>
        <a:spcPct val="0"/>
      </a:spcAft>
      <a:defRPr sz="1100" kern="1200">
        <a:solidFill>
          <a:schemeClr val="tx1"/>
        </a:solidFill>
        <a:latin typeface="+mn-lt"/>
        <a:ea typeface="+mn-ea"/>
        <a:cs typeface="+mn-cs"/>
      </a:defRPr>
    </a:lvl4pPr>
    <a:lvl5pPr marL="1814830" algn="l" rtl="0" eaLnBrk="0" fontAlgn="base" hangingPunct="0">
      <a:spcBef>
        <a:spcPct val="30000"/>
      </a:spcBef>
      <a:spcAft>
        <a:spcPct val="0"/>
      </a:spcAft>
      <a:defRPr sz="1100" kern="1200">
        <a:solidFill>
          <a:schemeClr val="tx1"/>
        </a:solidFill>
        <a:latin typeface="+mn-lt"/>
        <a:ea typeface="+mn-ea"/>
        <a:cs typeface="+mn-cs"/>
      </a:defRPr>
    </a:lvl5pPr>
    <a:lvl6pPr marL="2270125" algn="l" defTabSz="908050" rtl="0" eaLnBrk="1" latinLnBrk="0" hangingPunct="1">
      <a:defRPr sz="1100" kern="1200">
        <a:solidFill>
          <a:schemeClr val="tx1"/>
        </a:solidFill>
        <a:latin typeface="+mn-lt"/>
        <a:ea typeface="+mn-ea"/>
        <a:cs typeface="+mn-cs"/>
      </a:defRPr>
    </a:lvl6pPr>
    <a:lvl7pPr marL="2724150" algn="l" defTabSz="908050" rtl="0" eaLnBrk="1" latinLnBrk="0" hangingPunct="1">
      <a:defRPr sz="1100" kern="1200">
        <a:solidFill>
          <a:schemeClr val="tx1"/>
        </a:solidFill>
        <a:latin typeface="+mn-lt"/>
        <a:ea typeface="+mn-ea"/>
        <a:cs typeface="+mn-cs"/>
      </a:defRPr>
    </a:lvl7pPr>
    <a:lvl8pPr marL="3177540" algn="l" defTabSz="908050" rtl="0" eaLnBrk="1" latinLnBrk="0" hangingPunct="1">
      <a:defRPr sz="1100" kern="1200">
        <a:solidFill>
          <a:schemeClr val="tx1"/>
        </a:solidFill>
        <a:latin typeface="+mn-lt"/>
        <a:ea typeface="+mn-ea"/>
        <a:cs typeface="+mn-cs"/>
      </a:defRPr>
    </a:lvl8pPr>
    <a:lvl9pPr marL="3631565" algn="l" defTabSz="908050"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ln>
        </p:spPr>
      </p:sp>
      <p:sp>
        <p:nvSpPr>
          <p:cNvPr id="71683"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777342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164058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16689628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1811134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457700" y="857250"/>
            <a:ext cx="3273425" cy="2314575"/>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2137110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35006005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2153574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17595038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38225888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33938906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21143835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8913931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41249711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9864108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2773297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3830239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1745456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6390165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ln>
        </p:spPr>
      </p:sp>
      <p:sp>
        <p:nvSpPr>
          <p:cNvPr id="72707" name="Rectangle 3"/>
          <p:cNvSpPr>
            <a:spLocks noGrp="1"/>
          </p:cNvSpPr>
          <p:nvPr>
            <p:ph type="body" idx="1"/>
          </p:nvPr>
        </p:nvSpPr>
        <p:spPr bwMode="auto">
          <a:noFill/>
        </p:spPr>
        <p:txBody>
          <a:bodyPr wrap="square" numCol="1" anchor="t" anchorCtr="0" compatLnSpc="1"/>
          <a:lstStyle/>
          <a:p>
            <a:endParaRPr lang="zh-CN" altLang="en-US"/>
          </a:p>
        </p:txBody>
      </p:sp>
    </p:spTree>
    <p:extLst>
      <p:ext uri="{BB962C8B-B14F-4D97-AF65-F5344CB8AC3E}">
        <p14:creationId xmlns:p14="http://schemas.microsoft.com/office/powerpoint/2010/main" val="36829784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34190" y="3321887"/>
            <a:ext cx="12854146" cy="2292150"/>
          </a:xfrm>
        </p:spPr>
        <p:txBody>
          <a:bodyPr/>
          <a:lstStyle/>
          <a:p>
            <a:r>
              <a:rPr lang="zh-CN" altLang="en-US"/>
              <a:t>单击此处编辑母版标题样式</a:t>
            </a:r>
          </a:p>
        </p:txBody>
      </p:sp>
      <p:sp>
        <p:nvSpPr>
          <p:cNvPr id="3" name="副标题 2"/>
          <p:cNvSpPr>
            <a:spLocks noGrp="1"/>
          </p:cNvSpPr>
          <p:nvPr>
            <p:ph type="subTitle" idx="1"/>
          </p:nvPr>
        </p:nvSpPr>
        <p:spPr>
          <a:xfrm>
            <a:off x="2268379" y="6059593"/>
            <a:ext cx="10585768" cy="2732758"/>
          </a:xfrm>
        </p:spPr>
        <p:txBody>
          <a:bodyPr/>
          <a:lstStyle>
            <a:lvl1pPr marL="0" indent="0" algn="ctr">
              <a:buNone/>
              <a:defRPr/>
            </a:lvl1pPr>
            <a:lvl2pPr marL="731520" indent="0" algn="ctr">
              <a:buNone/>
              <a:defRPr/>
            </a:lvl2pPr>
            <a:lvl3pPr marL="1463040" indent="0" algn="ctr">
              <a:buNone/>
              <a:defRPr/>
            </a:lvl3pPr>
            <a:lvl4pPr marL="2194560" indent="0" algn="ctr">
              <a:buNone/>
              <a:defRPr/>
            </a:lvl4pPr>
            <a:lvl5pPr marL="2926080" indent="0" algn="ctr">
              <a:buNone/>
              <a:defRPr/>
            </a:lvl5pPr>
            <a:lvl6pPr marL="3657600" indent="0" algn="ctr">
              <a:buNone/>
              <a:defRPr/>
            </a:lvl6pPr>
            <a:lvl7pPr marL="4389120" indent="0" algn="ctr">
              <a:buNone/>
              <a:defRPr/>
            </a:lvl7pPr>
            <a:lvl8pPr marL="5120640" indent="0" algn="ctr">
              <a:buNone/>
              <a:defRPr/>
            </a:lvl8pPr>
            <a:lvl9pPr marL="5852160" indent="0" algn="ctr">
              <a:buNone/>
              <a:defRPr/>
            </a:lvl9pPr>
          </a:lstStyle>
          <a:p>
            <a:r>
              <a:rPr lang="zh-CN" altLang="en-US"/>
              <a:t>单击此处编辑母版副标题样式</a:t>
            </a:r>
          </a:p>
        </p:txBody>
      </p:sp>
      <p:sp>
        <p:nvSpPr>
          <p:cNvPr id="4"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lnSpc>
                <a:spcPct val="150000"/>
              </a:lnSpc>
              <a:defRPr/>
            </a:lvl1pPr>
          </a:lstStyle>
          <a:p>
            <a:pPr>
              <a:defRPr/>
            </a:pPr>
            <a:fld id="{CED7CAB2-19BD-43E0-8777-1F9D80A55D13}" type="slidenum">
              <a:rPr lang="en-US" altLang="zh-CN"/>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lnSpc>
                <a:spcPct val="150000"/>
              </a:lnSpc>
              <a:defRPr/>
            </a:lvl1pPr>
          </a:lstStyle>
          <a:p>
            <a:pPr>
              <a:defRPr/>
            </a:pPr>
            <a:fld id="{31D72FAF-32FD-4654-8A86-2AFEFC286EB1}" type="slidenum">
              <a:rPr lang="en-US" altLang="zh-CN"/>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0963831" y="428324"/>
            <a:ext cx="3402568" cy="912404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756126" y="428324"/>
            <a:ext cx="9955662" cy="912404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lnSpc>
                <a:spcPct val="150000"/>
              </a:lnSpc>
              <a:defRPr/>
            </a:lvl1pPr>
          </a:lstStyle>
          <a:p>
            <a:pPr>
              <a:defRPr/>
            </a:pPr>
            <a:fld id="{52BBF59D-F84F-4DDB-896E-55AF8ADDEEFA}" type="slidenum">
              <a:rPr lang="en-US" altLang="zh-CN"/>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Header 1"/>
          <p:cNvSpPr>
            <a:spLocks noGrp="1"/>
          </p:cNvSpPr>
          <p:nvPr>
            <p:ph type="title" hasCustomPrompt="1"/>
          </p:nvPr>
        </p:nvSpPr>
        <p:spPr/>
        <p:txBody>
          <a:bodyPr/>
          <a:lstStyle/>
          <a:p>
            <a:r>
              <a:rPr lang="en-US" smtClean="0"/>
              <a:t>Title</a:t>
            </a:r>
            <a:endParaRPr lang="en-US"/>
          </a:p>
        </p:txBody>
      </p:sp>
      <p:sp>
        <p:nvSpPr>
          <p:cNvPr id="3" name="Text 2"/>
          <p:cNvSpPr>
            <a:spLocks noGrp="1"/>
          </p:cNvSpPr>
          <p:nvPr>
            <p:ph type="body" idx="1" hasCustomPrompt="1"/>
          </p:nvPr>
        </p:nvSpPr>
        <p:spPr/>
        <p:txBody>
          <a:bodyPr/>
          <a:lstStyle/>
          <a:p>
            <a:pPr lvl="0"/>
            <a:r>
              <a:rPr lang="en-US" smtClean="0"/>
              <a:t>Text</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3"/>
          <p:cNvSpPr>
            <a:spLocks noGrp="1"/>
          </p:cNvSpPr>
          <p:nvPr>
            <p:ph type="dt" sz="half" idx="10"/>
          </p:nvPr>
        </p:nvSpPr>
        <p:spPr/>
        <p:txBody>
          <a:bodyPr/>
          <a:lstStyle/>
          <a:p>
            <a:fld id="{C16525B2-4347-4F72-BAF7-76B19438D329}" type="datetimeFigureOut">
              <a:rPr lang="en-US" smtClean="0"/>
              <a:t>4/28/2024</a:t>
            </a:fld>
            <a:endParaRPr lang="en-US"/>
          </a:p>
        </p:txBody>
      </p:sp>
      <p:sp>
        <p:nvSpPr>
          <p:cNvPr id="5" name="Footer 4"/>
          <p:cNvSpPr>
            <a:spLocks noGrp="1"/>
          </p:cNvSpPr>
          <p:nvPr>
            <p:ph type="ftr" sz="quarter" idx="11"/>
          </p:nvPr>
        </p:nvSpPr>
        <p:spPr/>
        <p:txBody>
          <a:bodyPr/>
          <a:lstStyle/>
          <a:p>
            <a:endParaRPr lang="en-US"/>
          </a:p>
        </p:txBody>
      </p:sp>
      <p:sp>
        <p:nvSpPr>
          <p:cNvPr id="6" name="Slide number 5"/>
          <p:cNvSpPr>
            <a:spLocks noGrp="1"/>
          </p:cNvSpPr>
          <p:nvPr>
            <p:ph type="sldNum" sz="quarter" idx="12"/>
          </p:nvPr>
        </p:nvSpPr>
        <p:spPr/>
        <p:txBody>
          <a:bodyPr/>
          <a:lstStyle/>
          <a:p>
            <a:fld id="{80F073CC-40D5-4B23-8DF0-9BD0A0C12F2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34190" y="3321887"/>
            <a:ext cx="12854146" cy="2292150"/>
          </a:xfrm>
        </p:spPr>
        <p:txBody>
          <a:bodyPr/>
          <a:lstStyle/>
          <a:p>
            <a:r>
              <a:rPr lang="zh-CN" altLang="en-US"/>
              <a:t>单击此处编辑母版标题样式</a:t>
            </a:r>
          </a:p>
        </p:txBody>
      </p:sp>
      <p:sp>
        <p:nvSpPr>
          <p:cNvPr id="3" name="副标题 2"/>
          <p:cNvSpPr>
            <a:spLocks noGrp="1"/>
          </p:cNvSpPr>
          <p:nvPr>
            <p:ph type="subTitle" idx="1"/>
          </p:nvPr>
        </p:nvSpPr>
        <p:spPr>
          <a:xfrm>
            <a:off x="2268379" y="6059593"/>
            <a:ext cx="10585768" cy="2732758"/>
          </a:xfrm>
        </p:spPr>
        <p:txBody>
          <a:bodyPr/>
          <a:lstStyle>
            <a:lvl1pPr marL="0" indent="0" algn="ctr">
              <a:buNone/>
              <a:defRPr>
                <a:solidFill>
                  <a:schemeClr val="tx1">
                    <a:tint val="75000"/>
                  </a:schemeClr>
                </a:solidFill>
              </a:defRPr>
            </a:lvl1pPr>
            <a:lvl2pPr marL="737235" indent="0" algn="ctr">
              <a:buNone/>
              <a:defRPr>
                <a:solidFill>
                  <a:schemeClr val="tx1">
                    <a:tint val="75000"/>
                  </a:schemeClr>
                </a:solidFill>
              </a:defRPr>
            </a:lvl2pPr>
            <a:lvl3pPr marL="1475105" indent="0" algn="ctr">
              <a:buNone/>
              <a:defRPr>
                <a:solidFill>
                  <a:schemeClr val="tx1">
                    <a:tint val="75000"/>
                  </a:schemeClr>
                </a:solidFill>
              </a:defRPr>
            </a:lvl3pPr>
            <a:lvl4pPr marL="2212340" indent="0" algn="ctr">
              <a:buNone/>
              <a:defRPr>
                <a:solidFill>
                  <a:schemeClr val="tx1">
                    <a:tint val="75000"/>
                  </a:schemeClr>
                </a:solidFill>
              </a:defRPr>
            </a:lvl4pPr>
            <a:lvl5pPr marL="2949575" indent="0" algn="ctr">
              <a:buNone/>
              <a:defRPr>
                <a:solidFill>
                  <a:schemeClr val="tx1">
                    <a:tint val="75000"/>
                  </a:schemeClr>
                </a:solidFill>
              </a:defRPr>
            </a:lvl5pPr>
            <a:lvl6pPr marL="3687445" indent="0" algn="ctr">
              <a:buNone/>
              <a:defRPr>
                <a:solidFill>
                  <a:schemeClr val="tx1">
                    <a:tint val="75000"/>
                  </a:schemeClr>
                </a:solidFill>
              </a:defRPr>
            </a:lvl6pPr>
            <a:lvl7pPr marL="4424680" indent="0" algn="ctr">
              <a:buNone/>
              <a:defRPr>
                <a:solidFill>
                  <a:schemeClr val="tx1">
                    <a:tint val="75000"/>
                  </a:schemeClr>
                </a:solidFill>
              </a:defRPr>
            </a:lvl7pPr>
            <a:lvl8pPr marL="5161915" indent="0" algn="ctr">
              <a:buNone/>
              <a:defRPr>
                <a:solidFill>
                  <a:schemeClr val="tx1">
                    <a:tint val="75000"/>
                  </a:schemeClr>
                </a:solidFill>
              </a:defRPr>
            </a:lvl8pPr>
            <a:lvl9pPr marL="5899785"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AB964065-72C7-4C8D-A1AB-575EFFB0D622}" type="slidenum">
              <a:rPr lang="en-US" altLang="zh-CN"/>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63A0D268-B3C7-4817-908B-EBA42B7177F7}" type="slidenum">
              <a:rPr lang="en-US" altLang="zh-CN"/>
              <a:t>‹#›</a:t>
            </a:fld>
            <a:endParaRPr lang="en-US" altLang="zh-CN"/>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194575" y="6871500"/>
            <a:ext cx="12854146" cy="2123828"/>
          </a:xfrm>
        </p:spPr>
        <p:txBody>
          <a:bodyPr anchor="t"/>
          <a:lstStyle>
            <a:lvl1pPr algn="l">
              <a:defRPr sz="6500" b="1" cap="all"/>
            </a:lvl1pPr>
          </a:lstStyle>
          <a:p>
            <a:r>
              <a:rPr lang="zh-CN" altLang="en-US"/>
              <a:t>单击此处编辑母版标题样式</a:t>
            </a:r>
          </a:p>
        </p:txBody>
      </p:sp>
      <p:sp>
        <p:nvSpPr>
          <p:cNvPr id="3" name="文本占位符 2"/>
          <p:cNvSpPr>
            <a:spLocks noGrp="1"/>
          </p:cNvSpPr>
          <p:nvPr>
            <p:ph type="body" idx="1"/>
          </p:nvPr>
        </p:nvSpPr>
        <p:spPr>
          <a:xfrm>
            <a:off x="1194575" y="4532320"/>
            <a:ext cx="12854146" cy="2339180"/>
          </a:xfrm>
        </p:spPr>
        <p:txBody>
          <a:bodyPr anchor="b"/>
          <a:lstStyle>
            <a:lvl1pPr marL="0" indent="0">
              <a:buNone/>
              <a:defRPr sz="3200">
                <a:solidFill>
                  <a:schemeClr val="tx1">
                    <a:tint val="75000"/>
                  </a:schemeClr>
                </a:solidFill>
              </a:defRPr>
            </a:lvl1pPr>
            <a:lvl2pPr marL="737235" indent="0">
              <a:buNone/>
              <a:defRPr sz="2900">
                <a:solidFill>
                  <a:schemeClr val="tx1">
                    <a:tint val="75000"/>
                  </a:schemeClr>
                </a:solidFill>
              </a:defRPr>
            </a:lvl2pPr>
            <a:lvl3pPr marL="1475105" indent="0">
              <a:buNone/>
              <a:defRPr sz="2600">
                <a:solidFill>
                  <a:schemeClr val="tx1">
                    <a:tint val="75000"/>
                  </a:schemeClr>
                </a:solidFill>
              </a:defRPr>
            </a:lvl3pPr>
            <a:lvl4pPr marL="2212340" indent="0">
              <a:buNone/>
              <a:defRPr sz="2300">
                <a:solidFill>
                  <a:schemeClr val="tx1">
                    <a:tint val="75000"/>
                  </a:schemeClr>
                </a:solidFill>
              </a:defRPr>
            </a:lvl4pPr>
            <a:lvl5pPr marL="2949575" indent="0">
              <a:buNone/>
              <a:defRPr sz="2300">
                <a:solidFill>
                  <a:schemeClr val="tx1">
                    <a:tint val="75000"/>
                  </a:schemeClr>
                </a:solidFill>
              </a:defRPr>
            </a:lvl5pPr>
            <a:lvl6pPr marL="3687445" indent="0">
              <a:buNone/>
              <a:defRPr sz="2300">
                <a:solidFill>
                  <a:schemeClr val="tx1">
                    <a:tint val="75000"/>
                  </a:schemeClr>
                </a:solidFill>
              </a:defRPr>
            </a:lvl6pPr>
            <a:lvl7pPr marL="4424680" indent="0">
              <a:buNone/>
              <a:defRPr sz="2300">
                <a:solidFill>
                  <a:schemeClr val="tx1">
                    <a:tint val="75000"/>
                  </a:schemeClr>
                </a:solidFill>
              </a:defRPr>
            </a:lvl7pPr>
            <a:lvl8pPr marL="5161915" indent="0">
              <a:buNone/>
              <a:defRPr sz="2300">
                <a:solidFill>
                  <a:schemeClr val="tx1">
                    <a:tint val="75000"/>
                  </a:schemeClr>
                </a:solidFill>
              </a:defRPr>
            </a:lvl8pPr>
            <a:lvl9pPr marL="5899785" indent="0">
              <a:buNone/>
              <a:defRPr sz="23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832400F-993A-4204-87F6-4F646519A426}" type="slidenum">
              <a:rPr lang="en-US" altLang="zh-CN"/>
              <a:t>‹#›</a:t>
            </a:fld>
            <a:endParaRPr lang="en-US" altLang="zh-CN"/>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1249711" y="3891210"/>
            <a:ext cx="11129234" cy="11002816"/>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12630985" y="3891210"/>
            <a:ext cx="11129232" cy="11002816"/>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88E6CE61-D389-40AE-948B-C108879169C9}" type="slidenum">
              <a:rPr lang="en-US" altLang="zh-CN"/>
              <a:t>‹#›</a:t>
            </a:fld>
            <a:endParaRPr lang="en-US" altLang="zh-C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756126" y="428232"/>
            <a:ext cx="13610273" cy="1782233"/>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756126" y="2393639"/>
            <a:ext cx="6681741" cy="997555"/>
          </a:xfrm>
        </p:spPr>
        <p:txBody>
          <a:bodyPr anchor="b"/>
          <a:lstStyle>
            <a:lvl1pPr marL="0" indent="0">
              <a:buNone/>
              <a:defRPr sz="3900" b="1"/>
            </a:lvl1pPr>
            <a:lvl2pPr marL="737235" indent="0">
              <a:buNone/>
              <a:defRPr sz="3200" b="1"/>
            </a:lvl2pPr>
            <a:lvl3pPr marL="1475105" indent="0">
              <a:buNone/>
              <a:defRPr sz="2900" b="1"/>
            </a:lvl3pPr>
            <a:lvl4pPr marL="2212340" indent="0">
              <a:buNone/>
              <a:defRPr sz="2600" b="1"/>
            </a:lvl4pPr>
            <a:lvl5pPr marL="2949575" indent="0">
              <a:buNone/>
              <a:defRPr sz="2600" b="1"/>
            </a:lvl5pPr>
            <a:lvl6pPr marL="3687445" indent="0">
              <a:buNone/>
              <a:defRPr sz="2600" b="1"/>
            </a:lvl6pPr>
            <a:lvl7pPr marL="4424680" indent="0">
              <a:buNone/>
              <a:defRPr sz="2600" b="1"/>
            </a:lvl7pPr>
            <a:lvl8pPr marL="5161915" indent="0">
              <a:buNone/>
              <a:defRPr sz="2600" b="1"/>
            </a:lvl8pPr>
            <a:lvl9pPr marL="5899785" indent="0">
              <a:buNone/>
              <a:defRPr sz="2600" b="1"/>
            </a:lvl9pPr>
          </a:lstStyle>
          <a:p>
            <a:pPr lvl="0"/>
            <a:r>
              <a:rPr lang="zh-CN" altLang="en-US"/>
              <a:t>单击此处编辑母版文本样式</a:t>
            </a:r>
          </a:p>
        </p:txBody>
      </p:sp>
      <p:sp>
        <p:nvSpPr>
          <p:cNvPr id="4" name="内容占位符 3"/>
          <p:cNvSpPr>
            <a:spLocks noGrp="1"/>
          </p:cNvSpPr>
          <p:nvPr>
            <p:ph sz="half" idx="2"/>
          </p:nvPr>
        </p:nvSpPr>
        <p:spPr>
          <a:xfrm>
            <a:off x="756126" y="3391194"/>
            <a:ext cx="6681741" cy="6161082"/>
          </a:xfrm>
        </p:spPr>
        <p:txBody>
          <a:bodyPr/>
          <a:lstStyle>
            <a:lvl1pPr>
              <a:defRPr sz="39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7682035" y="2393639"/>
            <a:ext cx="6684366" cy="997555"/>
          </a:xfrm>
        </p:spPr>
        <p:txBody>
          <a:bodyPr anchor="b"/>
          <a:lstStyle>
            <a:lvl1pPr marL="0" indent="0">
              <a:buNone/>
              <a:defRPr sz="3900" b="1"/>
            </a:lvl1pPr>
            <a:lvl2pPr marL="737235" indent="0">
              <a:buNone/>
              <a:defRPr sz="3200" b="1"/>
            </a:lvl2pPr>
            <a:lvl3pPr marL="1475105" indent="0">
              <a:buNone/>
              <a:defRPr sz="2900" b="1"/>
            </a:lvl3pPr>
            <a:lvl4pPr marL="2212340" indent="0">
              <a:buNone/>
              <a:defRPr sz="2600" b="1"/>
            </a:lvl4pPr>
            <a:lvl5pPr marL="2949575" indent="0">
              <a:buNone/>
              <a:defRPr sz="2600" b="1"/>
            </a:lvl5pPr>
            <a:lvl6pPr marL="3687445" indent="0">
              <a:buNone/>
              <a:defRPr sz="2600" b="1"/>
            </a:lvl6pPr>
            <a:lvl7pPr marL="4424680" indent="0">
              <a:buNone/>
              <a:defRPr sz="2600" b="1"/>
            </a:lvl7pPr>
            <a:lvl8pPr marL="5161915" indent="0">
              <a:buNone/>
              <a:defRPr sz="2600" b="1"/>
            </a:lvl8pPr>
            <a:lvl9pPr marL="5899785" indent="0">
              <a:buNone/>
              <a:defRPr sz="2600" b="1"/>
            </a:lvl9pPr>
          </a:lstStyle>
          <a:p>
            <a:pPr lvl="0"/>
            <a:r>
              <a:rPr lang="zh-CN" altLang="en-US"/>
              <a:t>单击此处编辑母版文本样式</a:t>
            </a:r>
          </a:p>
        </p:txBody>
      </p:sp>
      <p:sp>
        <p:nvSpPr>
          <p:cNvPr id="6" name="内容占位符 5"/>
          <p:cNvSpPr>
            <a:spLocks noGrp="1"/>
          </p:cNvSpPr>
          <p:nvPr>
            <p:ph sz="quarter" idx="4"/>
          </p:nvPr>
        </p:nvSpPr>
        <p:spPr>
          <a:xfrm>
            <a:off x="7682035" y="3391194"/>
            <a:ext cx="6684366" cy="6161082"/>
          </a:xfrm>
        </p:spPr>
        <p:txBody>
          <a:bodyPr/>
          <a:lstStyle>
            <a:lvl1pPr>
              <a:defRPr sz="39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endParaRPr lang="en-US" altLang="zh-CN"/>
          </a:p>
        </p:txBody>
      </p:sp>
      <p:sp>
        <p:nvSpPr>
          <p:cNvPr id="8" name="页脚占位符 4"/>
          <p:cNvSpPr>
            <a:spLocks noGrp="1"/>
          </p:cNvSpPr>
          <p:nvPr>
            <p:ph type="ftr" sz="quarter" idx="11"/>
          </p:nvPr>
        </p:nvSpPr>
        <p:spPr/>
        <p:txBody>
          <a:bodyPr/>
          <a:lstStyle>
            <a:lvl1pPr>
              <a:defRPr/>
            </a:lvl1pPr>
          </a:lstStyle>
          <a:p>
            <a:pPr>
              <a:defRPr/>
            </a:pPr>
            <a:endParaRPr lang="en-US" altLang="zh-CN"/>
          </a:p>
        </p:txBody>
      </p:sp>
      <p:sp>
        <p:nvSpPr>
          <p:cNvPr id="9" name="灯片编号占位符 5"/>
          <p:cNvSpPr>
            <a:spLocks noGrp="1"/>
          </p:cNvSpPr>
          <p:nvPr>
            <p:ph type="sldNum" sz="quarter" idx="12"/>
          </p:nvPr>
        </p:nvSpPr>
        <p:spPr/>
        <p:txBody>
          <a:bodyPr/>
          <a:lstStyle>
            <a:lvl1pPr>
              <a:defRPr/>
            </a:lvl1pPr>
          </a:lstStyle>
          <a:p>
            <a:pPr>
              <a:defRPr/>
            </a:pPr>
            <a:fld id="{8004595F-6A59-44CA-B8CA-1965A38E5450}" type="slidenum">
              <a:rPr lang="en-US" altLang="zh-CN"/>
              <a:t>‹#›</a:t>
            </a:fld>
            <a:endParaRPr lang="en-US" altLang="zh-CN"/>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endParaRPr lang="en-US" altLang="zh-CN"/>
          </a:p>
        </p:txBody>
      </p:sp>
      <p:sp>
        <p:nvSpPr>
          <p:cNvPr id="4" name="页脚占位符 4"/>
          <p:cNvSpPr>
            <a:spLocks noGrp="1"/>
          </p:cNvSpPr>
          <p:nvPr>
            <p:ph type="ftr" sz="quarter" idx="11"/>
          </p:nvPr>
        </p:nvSpPr>
        <p:spPr/>
        <p:txBody>
          <a:bodyPr/>
          <a:lstStyle>
            <a:lvl1pPr>
              <a:defRPr/>
            </a:lvl1pPr>
          </a:lstStyle>
          <a:p>
            <a:pPr>
              <a:defRPr/>
            </a:pPr>
            <a:endParaRPr lang="en-US" altLang="zh-CN"/>
          </a:p>
        </p:txBody>
      </p:sp>
      <p:sp>
        <p:nvSpPr>
          <p:cNvPr id="5" name="灯片编号占位符 5"/>
          <p:cNvSpPr>
            <a:spLocks noGrp="1"/>
          </p:cNvSpPr>
          <p:nvPr>
            <p:ph type="sldNum" sz="quarter" idx="12"/>
          </p:nvPr>
        </p:nvSpPr>
        <p:spPr/>
        <p:txBody>
          <a:bodyPr/>
          <a:lstStyle>
            <a:lvl1pPr>
              <a:defRPr/>
            </a:lvl1pPr>
          </a:lstStyle>
          <a:p>
            <a:pPr>
              <a:defRPr/>
            </a:pPr>
            <a:fld id="{546D96BC-A629-459E-8B20-6F776BF8C900}" type="slidenum">
              <a:rPr lang="en-US" altLang="zh-CN"/>
              <a:t>‹#›</a:t>
            </a:fld>
            <a:endParaRPr lang="en-US" altLang="zh-CN"/>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en-US" altLang="zh-CN"/>
          </a:p>
        </p:txBody>
      </p:sp>
      <p:sp>
        <p:nvSpPr>
          <p:cNvPr id="3" name="页脚占位符 4"/>
          <p:cNvSpPr>
            <a:spLocks noGrp="1"/>
          </p:cNvSpPr>
          <p:nvPr>
            <p:ph type="ftr" sz="quarter" idx="11"/>
          </p:nvPr>
        </p:nvSpPr>
        <p:spPr/>
        <p:txBody>
          <a:bodyPr/>
          <a:lstStyle>
            <a:lvl1pPr>
              <a:defRPr/>
            </a:lvl1pPr>
          </a:lstStyle>
          <a:p>
            <a:pPr>
              <a:defRPr/>
            </a:pPr>
            <a:endParaRPr lang="en-US" altLang="zh-CN"/>
          </a:p>
        </p:txBody>
      </p:sp>
      <p:sp>
        <p:nvSpPr>
          <p:cNvPr id="4" name="灯片编号占位符 5"/>
          <p:cNvSpPr>
            <a:spLocks noGrp="1"/>
          </p:cNvSpPr>
          <p:nvPr>
            <p:ph type="sldNum" sz="quarter" idx="12"/>
          </p:nvPr>
        </p:nvSpPr>
        <p:spPr/>
        <p:txBody>
          <a:bodyPr/>
          <a:lstStyle>
            <a:lvl1pPr>
              <a:defRPr/>
            </a:lvl1pPr>
          </a:lstStyle>
          <a:p>
            <a:pPr>
              <a:defRPr/>
            </a:pPr>
            <a:fld id="{C2E258A9-1E4B-4B05-895A-B63803540678}" type="slidenum">
              <a:rPr lang="en-US" altLang="zh-CN"/>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lnSpc>
                <a:spcPct val="150000"/>
              </a:lnSpc>
              <a:defRPr/>
            </a:lvl1pPr>
          </a:lstStyle>
          <a:p>
            <a:pPr>
              <a:defRPr/>
            </a:pPr>
            <a:fld id="{8B3A3D3E-49A9-4C31-830A-84501690B3C4}" type="slidenum">
              <a:rPr lang="en-US" altLang="zh-CN"/>
              <a:t>‹#›</a:t>
            </a:fld>
            <a:endParaRPr lang="en-US" altLang="zh-C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56128" y="425756"/>
            <a:ext cx="4975207" cy="1811937"/>
          </a:xfrm>
        </p:spPr>
        <p:txBody>
          <a:bodyPr anchor="b"/>
          <a:lstStyle>
            <a:lvl1pPr algn="l">
              <a:defRPr sz="3200" b="1"/>
            </a:lvl1pPr>
          </a:lstStyle>
          <a:p>
            <a:r>
              <a:rPr lang="zh-CN" altLang="en-US"/>
              <a:t>单击此处编辑母版标题样式</a:t>
            </a:r>
          </a:p>
        </p:txBody>
      </p:sp>
      <p:sp>
        <p:nvSpPr>
          <p:cNvPr id="3" name="内容占位符 2"/>
          <p:cNvSpPr>
            <a:spLocks noGrp="1"/>
          </p:cNvSpPr>
          <p:nvPr>
            <p:ph idx="1"/>
          </p:nvPr>
        </p:nvSpPr>
        <p:spPr>
          <a:xfrm>
            <a:off x="5912487" y="425758"/>
            <a:ext cx="8453912" cy="9126521"/>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756128" y="2237696"/>
            <a:ext cx="4975207" cy="7314583"/>
          </a:xfrm>
        </p:spPr>
        <p:txBody>
          <a:bodyPr/>
          <a:lstStyle>
            <a:lvl1pPr marL="0" indent="0">
              <a:buNone/>
              <a:defRPr sz="2300"/>
            </a:lvl1pPr>
            <a:lvl2pPr marL="737235" indent="0">
              <a:buNone/>
              <a:defRPr sz="1900"/>
            </a:lvl2pPr>
            <a:lvl3pPr marL="1475105" indent="0">
              <a:buNone/>
              <a:defRPr sz="1600"/>
            </a:lvl3pPr>
            <a:lvl4pPr marL="2212340" indent="0">
              <a:buNone/>
              <a:defRPr sz="1500"/>
            </a:lvl4pPr>
            <a:lvl5pPr marL="2949575" indent="0">
              <a:buNone/>
              <a:defRPr sz="1500"/>
            </a:lvl5pPr>
            <a:lvl6pPr marL="3687445" indent="0">
              <a:buNone/>
              <a:defRPr sz="1500"/>
            </a:lvl6pPr>
            <a:lvl7pPr marL="4424680" indent="0">
              <a:buNone/>
              <a:defRPr sz="1500"/>
            </a:lvl7pPr>
            <a:lvl8pPr marL="5161915" indent="0">
              <a:buNone/>
              <a:defRPr sz="1500"/>
            </a:lvl8pPr>
            <a:lvl9pPr marL="5899785" indent="0">
              <a:buNone/>
              <a:defRPr sz="15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6062A752-BF6F-403B-88E3-F7529B8D0E10}" type="slidenum">
              <a:rPr lang="en-US" altLang="zh-CN"/>
              <a:t>‹#›</a:t>
            </a:fld>
            <a:endParaRPr lang="en-US" altLang="zh-CN"/>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964121" y="7485380"/>
            <a:ext cx="9073515" cy="883691"/>
          </a:xfrm>
        </p:spPr>
        <p:txBody>
          <a:bodyPr anchor="b"/>
          <a:lstStyle>
            <a:lvl1pPr algn="l">
              <a:defRPr sz="3200" b="1"/>
            </a:lvl1pPr>
          </a:lstStyle>
          <a:p>
            <a:r>
              <a:rPr lang="zh-CN" altLang="en-US"/>
              <a:t>单击此处编辑母版标题样式</a:t>
            </a:r>
          </a:p>
        </p:txBody>
      </p:sp>
      <p:sp>
        <p:nvSpPr>
          <p:cNvPr id="3" name="图片占位符 2"/>
          <p:cNvSpPr>
            <a:spLocks noGrp="1"/>
          </p:cNvSpPr>
          <p:nvPr>
            <p:ph type="pic" idx="1"/>
          </p:nvPr>
        </p:nvSpPr>
        <p:spPr>
          <a:xfrm>
            <a:off x="2964121" y="955475"/>
            <a:ext cx="9073515" cy="6416040"/>
          </a:xfrm>
        </p:spPr>
        <p:txBody>
          <a:bodyPr rtlCol="0">
            <a:normAutofit/>
          </a:bodyPr>
          <a:lstStyle>
            <a:lvl1pPr marL="0" indent="0">
              <a:buNone/>
              <a:defRPr sz="5200"/>
            </a:lvl1pPr>
            <a:lvl2pPr marL="737235" indent="0">
              <a:buNone/>
              <a:defRPr sz="4500"/>
            </a:lvl2pPr>
            <a:lvl3pPr marL="1475105" indent="0">
              <a:buNone/>
              <a:defRPr sz="3900"/>
            </a:lvl3pPr>
            <a:lvl4pPr marL="2212340" indent="0">
              <a:buNone/>
              <a:defRPr sz="3200"/>
            </a:lvl4pPr>
            <a:lvl5pPr marL="2949575" indent="0">
              <a:buNone/>
              <a:defRPr sz="3200"/>
            </a:lvl5pPr>
            <a:lvl6pPr marL="3687445" indent="0">
              <a:buNone/>
              <a:defRPr sz="3200"/>
            </a:lvl6pPr>
            <a:lvl7pPr marL="4424680" indent="0">
              <a:buNone/>
              <a:defRPr sz="3200"/>
            </a:lvl7pPr>
            <a:lvl8pPr marL="5161915" indent="0">
              <a:buNone/>
              <a:defRPr sz="3200"/>
            </a:lvl8pPr>
            <a:lvl9pPr marL="5899785" indent="0">
              <a:buNone/>
              <a:defRPr sz="3200"/>
            </a:lvl9pPr>
          </a:lstStyle>
          <a:p>
            <a:pPr lvl="0"/>
            <a:endParaRPr lang="zh-CN" altLang="en-US" noProof="0"/>
          </a:p>
        </p:txBody>
      </p:sp>
      <p:sp>
        <p:nvSpPr>
          <p:cNvPr id="4" name="文本占位符 3"/>
          <p:cNvSpPr>
            <a:spLocks noGrp="1"/>
          </p:cNvSpPr>
          <p:nvPr>
            <p:ph type="body" sz="half" idx="2"/>
          </p:nvPr>
        </p:nvSpPr>
        <p:spPr>
          <a:xfrm>
            <a:off x="2964121" y="8369071"/>
            <a:ext cx="9073515" cy="1254989"/>
          </a:xfrm>
        </p:spPr>
        <p:txBody>
          <a:bodyPr/>
          <a:lstStyle>
            <a:lvl1pPr marL="0" indent="0">
              <a:buNone/>
              <a:defRPr sz="2300"/>
            </a:lvl1pPr>
            <a:lvl2pPr marL="737235" indent="0">
              <a:buNone/>
              <a:defRPr sz="1900"/>
            </a:lvl2pPr>
            <a:lvl3pPr marL="1475105" indent="0">
              <a:buNone/>
              <a:defRPr sz="1600"/>
            </a:lvl3pPr>
            <a:lvl4pPr marL="2212340" indent="0">
              <a:buNone/>
              <a:defRPr sz="1500"/>
            </a:lvl4pPr>
            <a:lvl5pPr marL="2949575" indent="0">
              <a:buNone/>
              <a:defRPr sz="1500"/>
            </a:lvl5pPr>
            <a:lvl6pPr marL="3687445" indent="0">
              <a:buNone/>
              <a:defRPr sz="1500"/>
            </a:lvl6pPr>
            <a:lvl7pPr marL="4424680" indent="0">
              <a:buNone/>
              <a:defRPr sz="1500"/>
            </a:lvl7pPr>
            <a:lvl8pPr marL="5161915" indent="0">
              <a:buNone/>
              <a:defRPr sz="1500"/>
            </a:lvl8pPr>
            <a:lvl9pPr marL="5899785" indent="0">
              <a:buNone/>
              <a:defRPr sz="1500"/>
            </a:lvl9pPr>
          </a:lstStyle>
          <a:p>
            <a:pPr lvl="0"/>
            <a:r>
              <a:rPr lang="zh-CN" altLang="en-US"/>
              <a:t>单击此处编辑母版文本样式</a:t>
            </a:r>
          </a:p>
        </p:txBody>
      </p:sp>
      <p:sp>
        <p:nvSpPr>
          <p:cNvPr id="5" name="日期占位符 3"/>
          <p:cNvSpPr>
            <a:spLocks noGrp="1"/>
          </p:cNvSpPr>
          <p:nvPr>
            <p:ph type="dt" sz="half" idx="10"/>
          </p:nvPr>
        </p:nvSpPr>
        <p:spPr/>
        <p:txBody>
          <a:bodyPr/>
          <a:lstStyle>
            <a:lvl1pPr>
              <a:defRPr/>
            </a:lvl1pPr>
          </a:lstStyle>
          <a:p>
            <a:pPr>
              <a:defRPr/>
            </a:pPr>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en-US" altLang="zh-CN"/>
          </a:p>
        </p:txBody>
      </p:sp>
      <p:sp>
        <p:nvSpPr>
          <p:cNvPr id="7" name="灯片编号占位符 5"/>
          <p:cNvSpPr>
            <a:spLocks noGrp="1"/>
          </p:cNvSpPr>
          <p:nvPr>
            <p:ph type="sldNum" sz="quarter" idx="12"/>
          </p:nvPr>
        </p:nvSpPr>
        <p:spPr/>
        <p:txBody>
          <a:bodyPr/>
          <a:lstStyle>
            <a:lvl1pPr>
              <a:defRPr/>
            </a:lvl1pPr>
          </a:lstStyle>
          <a:p>
            <a:pPr>
              <a:defRPr/>
            </a:pPr>
            <a:fld id="{5964D978-A31D-4C78-863D-0702D071577D}" type="slidenum">
              <a:rPr lang="en-US" altLang="zh-CN"/>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D9A6E37C-8BC9-49B1-AF6E-781BA969343C}" type="slidenum">
              <a:rPr lang="en-US" altLang="zh-CN"/>
              <a:t>‹#›</a:t>
            </a:fld>
            <a:endParaRPr lang="en-US" altLang="zh-CN"/>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8133903" y="668338"/>
            <a:ext cx="5626314" cy="142256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1249711" y="668338"/>
            <a:ext cx="16632153" cy="142256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2FB014DC-4E83-4E4C-8F12-B2972E22CFEC}" type="slidenum">
              <a:rPr lang="en-US" altLang="zh-CN"/>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194575" y="6871500"/>
            <a:ext cx="12854146" cy="2123828"/>
          </a:xfrm>
        </p:spPr>
        <p:txBody>
          <a:bodyPr anchor="t"/>
          <a:lstStyle>
            <a:lvl1pPr algn="l">
              <a:defRPr sz="6500" b="1" cap="all"/>
            </a:lvl1pPr>
          </a:lstStyle>
          <a:p>
            <a:r>
              <a:rPr lang="zh-CN" altLang="en-US"/>
              <a:t>单击此处编辑母版标题样式</a:t>
            </a:r>
          </a:p>
        </p:txBody>
      </p:sp>
      <p:sp>
        <p:nvSpPr>
          <p:cNvPr id="3" name="文本占位符 2"/>
          <p:cNvSpPr>
            <a:spLocks noGrp="1"/>
          </p:cNvSpPr>
          <p:nvPr>
            <p:ph type="body" idx="1"/>
          </p:nvPr>
        </p:nvSpPr>
        <p:spPr>
          <a:xfrm>
            <a:off x="1194575" y="4532320"/>
            <a:ext cx="12854146" cy="2339180"/>
          </a:xfrm>
        </p:spPr>
        <p:txBody>
          <a:bodyPr anchor="b"/>
          <a:lstStyle>
            <a:lvl1pPr marL="0" indent="0">
              <a:buNone/>
              <a:defRPr sz="3200"/>
            </a:lvl1pPr>
            <a:lvl2pPr marL="731520" indent="0">
              <a:buNone/>
              <a:defRPr sz="2900"/>
            </a:lvl2pPr>
            <a:lvl3pPr marL="1463040" indent="0">
              <a:buNone/>
              <a:defRPr sz="2600"/>
            </a:lvl3pPr>
            <a:lvl4pPr marL="2194560" indent="0">
              <a:buNone/>
              <a:defRPr sz="2300"/>
            </a:lvl4pPr>
            <a:lvl5pPr marL="2926080" indent="0">
              <a:buNone/>
              <a:defRPr sz="2300"/>
            </a:lvl5pPr>
            <a:lvl6pPr marL="3657600" indent="0">
              <a:buNone/>
              <a:defRPr sz="2300"/>
            </a:lvl6pPr>
            <a:lvl7pPr marL="4389120" indent="0">
              <a:buNone/>
              <a:defRPr sz="2300"/>
            </a:lvl7pPr>
            <a:lvl8pPr marL="5120640" indent="0">
              <a:buNone/>
              <a:defRPr sz="2300"/>
            </a:lvl8pPr>
            <a:lvl9pPr marL="5852160" indent="0">
              <a:buNone/>
              <a:defRPr sz="2300"/>
            </a:lvl9pPr>
          </a:lstStyle>
          <a:p>
            <a:pPr lvl="0"/>
            <a:r>
              <a:rPr lang="zh-CN" altLang="en-US"/>
              <a:t>单击此处编辑母版文本样式</a:t>
            </a:r>
          </a:p>
        </p:txBody>
      </p:sp>
      <p:sp>
        <p:nvSpPr>
          <p:cNvPr id="4"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5"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6" name="Rectangle 6"/>
          <p:cNvSpPr>
            <a:spLocks noGrp="1" noChangeArrowheads="1"/>
          </p:cNvSpPr>
          <p:nvPr>
            <p:ph type="sldNum" sz="quarter" idx="12"/>
          </p:nvPr>
        </p:nvSpPr>
        <p:spPr/>
        <p:txBody>
          <a:bodyPr/>
          <a:lstStyle>
            <a:lvl1pPr>
              <a:lnSpc>
                <a:spcPct val="150000"/>
              </a:lnSpc>
              <a:defRPr/>
            </a:lvl1pPr>
          </a:lstStyle>
          <a:p>
            <a:pPr>
              <a:defRPr/>
            </a:pPr>
            <a:fld id="{395F8C23-E47E-4B05-B03D-FD5B7B6E6DEA}" type="slidenum">
              <a:rPr lang="en-US" altLang="zh-CN"/>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756126" y="2495127"/>
            <a:ext cx="6679115" cy="7057150"/>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7687285" y="2495127"/>
            <a:ext cx="6679115" cy="7057150"/>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lnSpc>
                <a:spcPct val="150000"/>
              </a:lnSpc>
              <a:defRPr/>
            </a:lvl1pPr>
          </a:lstStyle>
          <a:p>
            <a:pPr>
              <a:defRPr/>
            </a:pPr>
            <a:fld id="{6F688F5B-0D65-4677-B279-9FB4F846E342}" type="slidenum">
              <a:rPr lang="en-US" altLang="zh-CN"/>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756126" y="2393639"/>
            <a:ext cx="6681741" cy="997555"/>
          </a:xfrm>
        </p:spPr>
        <p:txBody>
          <a:bodyPr anchor="b"/>
          <a:lstStyle>
            <a:lvl1pPr marL="0" indent="0">
              <a:buNone/>
              <a:defRPr sz="3900" b="1"/>
            </a:lvl1pPr>
            <a:lvl2pPr marL="731520" indent="0">
              <a:buNone/>
              <a:defRPr sz="3200" b="1"/>
            </a:lvl2pPr>
            <a:lvl3pPr marL="1463040" indent="0">
              <a:buNone/>
              <a:defRPr sz="2900" b="1"/>
            </a:lvl3pPr>
            <a:lvl4pPr marL="2194560" indent="0">
              <a:buNone/>
              <a:defRPr sz="2600" b="1"/>
            </a:lvl4pPr>
            <a:lvl5pPr marL="2926080" indent="0">
              <a:buNone/>
              <a:defRPr sz="2600" b="1"/>
            </a:lvl5pPr>
            <a:lvl6pPr marL="3657600" indent="0">
              <a:buNone/>
              <a:defRPr sz="2600" b="1"/>
            </a:lvl6pPr>
            <a:lvl7pPr marL="4389120" indent="0">
              <a:buNone/>
              <a:defRPr sz="2600" b="1"/>
            </a:lvl7pPr>
            <a:lvl8pPr marL="5120640" indent="0">
              <a:buNone/>
              <a:defRPr sz="2600" b="1"/>
            </a:lvl8pPr>
            <a:lvl9pPr marL="5852160" indent="0">
              <a:buNone/>
              <a:defRPr sz="2600" b="1"/>
            </a:lvl9pPr>
          </a:lstStyle>
          <a:p>
            <a:pPr lvl="0"/>
            <a:r>
              <a:rPr lang="zh-CN" altLang="en-US"/>
              <a:t>单击此处编辑母版文本样式</a:t>
            </a:r>
          </a:p>
        </p:txBody>
      </p:sp>
      <p:sp>
        <p:nvSpPr>
          <p:cNvPr id="4" name="内容占位符 3"/>
          <p:cNvSpPr>
            <a:spLocks noGrp="1"/>
          </p:cNvSpPr>
          <p:nvPr>
            <p:ph sz="half" idx="2"/>
          </p:nvPr>
        </p:nvSpPr>
        <p:spPr>
          <a:xfrm>
            <a:off x="756126" y="3391194"/>
            <a:ext cx="6681741" cy="6161082"/>
          </a:xfrm>
        </p:spPr>
        <p:txBody>
          <a:bodyPr/>
          <a:lstStyle>
            <a:lvl1pPr>
              <a:defRPr sz="39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7682035" y="2393639"/>
            <a:ext cx="6684366" cy="997555"/>
          </a:xfrm>
        </p:spPr>
        <p:txBody>
          <a:bodyPr anchor="b"/>
          <a:lstStyle>
            <a:lvl1pPr marL="0" indent="0">
              <a:buNone/>
              <a:defRPr sz="3900" b="1"/>
            </a:lvl1pPr>
            <a:lvl2pPr marL="731520" indent="0">
              <a:buNone/>
              <a:defRPr sz="3200" b="1"/>
            </a:lvl2pPr>
            <a:lvl3pPr marL="1463040" indent="0">
              <a:buNone/>
              <a:defRPr sz="2900" b="1"/>
            </a:lvl3pPr>
            <a:lvl4pPr marL="2194560" indent="0">
              <a:buNone/>
              <a:defRPr sz="2600" b="1"/>
            </a:lvl4pPr>
            <a:lvl5pPr marL="2926080" indent="0">
              <a:buNone/>
              <a:defRPr sz="2600" b="1"/>
            </a:lvl5pPr>
            <a:lvl6pPr marL="3657600" indent="0">
              <a:buNone/>
              <a:defRPr sz="2600" b="1"/>
            </a:lvl6pPr>
            <a:lvl7pPr marL="4389120" indent="0">
              <a:buNone/>
              <a:defRPr sz="2600" b="1"/>
            </a:lvl7pPr>
            <a:lvl8pPr marL="5120640" indent="0">
              <a:buNone/>
              <a:defRPr sz="2600" b="1"/>
            </a:lvl8pPr>
            <a:lvl9pPr marL="5852160" indent="0">
              <a:buNone/>
              <a:defRPr sz="2600" b="1"/>
            </a:lvl9pPr>
          </a:lstStyle>
          <a:p>
            <a:pPr lvl="0"/>
            <a:r>
              <a:rPr lang="zh-CN" altLang="en-US"/>
              <a:t>单击此处编辑母版文本样式</a:t>
            </a:r>
          </a:p>
        </p:txBody>
      </p:sp>
      <p:sp>
        <p:nvSpPr>
          <p:cNvPr id="6" name="内容占位符 5"/>
          <p:cNvSpPr>
            <a:spLocks noGrp="1"/>
          </p:cNvSpPr>
          <p:nvPr>
            <p:ph sz="quarter" idx="4"/>
          </p:nvPr>
        </p:nvSpPr>
        <p:spPr>
          <a:xfrm>
            <a:off x="7682035" y="3391194"/>
            <a:ext cx="6684366" cy="6161082"/>
          </a:xfrm>
        </p:spPr>
        <p:txBody>
          <a:bodyPr/>
          <a:lstStyle>
            <a:lvl1pPr>
              <a:defRPr sz="39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8"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9" name="Rectangle 6"/>
          <p:cNvSpPr>
            <a:spLocks noGrp="1" noChangeArrowheads="1"/>
          </p:cNvSpPr>
          <p:nvPr>
            <p:ph type="sldNum" sz="quarter" idx="12"/>
          </p:nvPr>
        </p:nvSpPr>
        <p:spPr/>
        <p:txBody>
          <a:bodyPr/>
          <a:lstStyle>
            <a:lvl1pPr>
              <a:lnSpc>
                <a:spcPct val="150000"/>
              </a:lnSpc>
              <a:defRPr/>
            </a:lvl1pPr>
          </a:lstStyle>
          <a:p>
            <a:pPr>
              <a:defRPr/>
            </a:pPr>
            <a:fld id="{DA1F40C2-6478-4764-81C4-81AF8D5342EF}" type="slidenum">
              <a:rPr lang="en-US" altLang="zh-CN"/>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4"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5" name="Rectangle 6"/>
          <p:cNvSpPr>
            <a:spLocks noGrp="1" noChangeArrowheads="1"/>
          </p:cNvSpPr>
          <p:nvPr>
            <p:ph type="sldNum" sz="quarter" idx="12"/>
          </p:nvPr>
        </p:nvSpPr>
        <p:spPr/>
        <p:txBody>
          <a:bodyPr/>
          <a:lstStyle>
            <a:lvl1pPr>
              <a:lnSpc>
                <a:spcPct val="150000"/>
              </a:lnSpc>
              <a:defRPr/>
            </a:lvl1pPr>
          </a:lstStyle>
          <a:p>
            <a:pPr>
              <a:defRPr/>
            </a:pPr>
            <a:fld id="{0A5636C8-ECF9-48DF-8D31-C32909E71C7C}" type="slidenum">
              <a:rPr lang="en-US" altLang="zh-CN"/>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3"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4" name="Rectangle 6"/>
          <p:cNvSpPr>
            <a:spLocks noGrp="1" noChangeArrowheads="1"/>
          </p:cNvSpPr>
          <p:nvPr>
            <p:ph type="sldNum" sz="quarter" idx="12"/>
          </p:nvPr>
        </p:nvSpPr>
        <p:spPr/>
        <p:txBody>
          <a:bodyPr/>
          <a:lstStyle>
            <a:lvl1pPr>
              <a:lnSpc>
                <a:spcPct val="150000"/>
              </a:lnSpc>
              <a:defRPr/>
            </a:lvl1pPr>
          </a:lstStyle>
          <a:p>
            <a:pPr>
              <a:defRPr/>
            </a:pPr>
            <a:fld id="{98D9B38E-98DE-4FE2-ABD7-E049DD8F45AF}" type="slidenum">
              <a:rPr lang="en-US" altLang="zh-CN"/>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756224" y="425756"/>
            <a:ext cx="4975207" cy="1811937"/>
          </a:xfrm>
        </p:spPr>
        <p:txBody>
          <a:bodyPr anchor="b"/>
          <a:lstStyle>
            <a:lvl1pPr algn="l">
              <a:defRPr sz="3200" b="1"/>
            </a:lvl1pPr>
          </a:lstStyle>
          <a:p>
            <a:r>
              <a:rPr lang="zh-CN" altLang="en-US"/>
              <a:t>单击此处编辑母版标题样式</a:t>
            </a:r>
          </a:p>
        </p:txBody>
      </p:sp>
      <p:sp>
        <p:nvSpPr>
          <p:cNvPr id="3" name="内容占位符 2"/>
          <p:cNvSpPr>
            <a:spLocks noGrp="1"/>
          </p:cNvSpPr>
          <p:nvPr>
            <p:ph idx="1"/>
          </p:nvPr>
        </p:nvSpPr>
        <p:spPr>
          <a:xfrm>
            <a:off x="5912487" y="425848"/>
            <a:ext cx="8453912" cy="9126521"/>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756224" y="2237786"/>
            <a:ext cx="4975207" cy="7314583"/>
          </a:xfrm>
        </p:spPr>
        <p:txBody>
          <a:bodyPr/>
          <a:lstStyle>
            <a:lvl1pPr marL="0" indent="0">
              <a:buNone/>
              <a:defRPr sz="2300"/>
            </a:lvl1pPr>
            <a:lvl2pPr marL="731520" indent="0">
              <a:buNone/>
              <a:defRPr sz="1900"/>
            </a:lvl2pPr>
            <a:lvl3pPr marL="1463040" indent="0">
              <a:buNone/>
              <a:defRPr sz="1600"/>
            </a:lvl3pPr>
            <a:lvl4pPr marL="2194560" indent="0">
              <a:buNone/>
              <a:defRPr sz="1500"/>
            </a:lvl4pPr>
            <a:lvl5pPr marL="2926080" indent="0">
              <a:buNone/>
              <a:defRPr sz="1500"/>
            </a:lvl5pPr>
            <a:lvl6pPr marL="3657600" indent="0">
              <a:buNone/>
              <a:defRPr sz="1500"/>
            </a:lvl6pPr>
            <a:lvl7pPr marL="4389120" indent="0">
              <a:buNone/>
              <a:defRPr sz="1500"/>
            </a:lvl7pPr>
            <a:lvl8pPr marL="5120640" indent="0">
              <a:buNone/>
              <a:defRPr sz="1500"/>
            </a:lvl8pPr>
            <a:lvl9pPr marL="5852160" indent="0">
              <a:buNone/>
              <a:defRPr sz="15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lnSpc>
                <a:spcPct val="150000"/>
              </a:lnSpc>
              <a:defRPr/>
            </a:lvl1pPr>
          </a:lstStyle>
          <a:p>
            <a:pPr>
              <a:defRPr/>
            </a:pPr>
            <a:fld id="{ADD2C683-D66A-4691-86A2-A777783F0CA0}" type="slidenum">
              <a:rPr lang="en-US" altLang="zh-CN"/>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964121" y="7485380"/>
            <a:ext cx="9073515" cy="883691"/>
          </a:xfrm>
        </p:spPr>
        <p:txBody>
          <a:bodyPr anchor="b"/>
          <a:lstStyle>
            <a:lvl1pPr algn="l">
              <a:defRPr sz="3200" b="1"/>
            </a:lvl1pPr>
          </a:lstStyle>
          <a:p>
            <a:r>
              <a:rPr lang="zh-CN" altLang="en-US"/>
              <a:t>单击此处编辑母版标题样式</a:t>
            </a:r>
          </a:p>
        </p:txBody>
      </p:sp>
      <p:sp>
        <p:nvSpPr>
          <p:cNvPr id="3" name="图片占位符 2"/>
          <p:cNvSpPr>
            <a:spLocks noGrp="1"/>
          </p:cNvSpPr>
          <p:nvPr>
            <p:ph type="pic" idx="1"/>
          </p:nvPr>
        </p:nvSpPr>
        <p:spPr>
          <a:xfrm>
            <a:off x="2964121" y="955475"/>
            <a:ext cx="9073515" cy="6416040"/>
          </a:xfrm>
        </p:spPr>
        <p:txBody>
          <a:bodyPr/>
          <a:lstStyle>
            <a:lvl1pPr marL="0" indent="0">
              <a:buNone/>
              <a:defRPr sz="5200"/>
            </a:lvl1pPr>
            <a:lvl2pPr marL="731520" indent="0">
              <a:buNone/>
              <a:defRPr sz="4500"/>
            </a:lvl2pPr>
            <a:lvl3pPr marL="1463040" indent="0">
              <a:buNone/>
              <a:defRPr sz="3900"/>
            </a:lvl3pPr>
            <a:lvl4pPr marL="2194560" indent="0">
              <a:buNone/>
              <a:defRPr sz="3200"/>
            </a:lvl4pPr>
            <a:lvl5pPr marL="2926080" indent="0">
              <a:buNone/>
              <a:defRPr sz="3200"/>
            </a:lvl5pPr>
            <a:lvl6pPr marL="3657600" indent="0">
              <a:buNone/>
              <a:defRPr sz="3200"/>
            </a:lvl6pPr>
            <a:lvl7pPr marL="4389120" indent="0">
              <a:buNone/>
              <a:defRPr sz="3200"/>
            </a:lvl7pPr>
            <a:lvl8pPr marL="5120640" indent="0">
              <a:buNone/>
              <a:defRPr sz="3200"/>
            </a:lvl8pPr>
            <a:lvl9pPr marL="5852160" indent="0">
              <a:buNone/>
              <a:defRPr sz="3200"/>
            </a:lvl9pPr>
          </a:lstStyle>
          <a:p>
            <a:pPr lvl="0"/>
            <a:endParaRPr lang="zh-CN" altLang="en-US" noProof="0"/>
          </a:p>
        </p:txBody>
      </p:sp>
      <p:sp>
        <p:nvSpPr>
          <p:cNvPr id="4" name="文本占位符 3"/>
          <p:cNvSpPr>
            <a:spLocks noGrp="1"/>
          </p:cNvSpPr>
          <p:nvPr>
            <p:ph type="body" sz="half" idx="2"/>
          </p:nvPr>
        </p:nvSpPr>
        <p:spPr>
          <a:xfrm>
            <a:off x="2964121" y="8369071"/>
            <a:ext cx="9073515" cy="1254989"/>
          </a:xfrm>
        </p:spPr>
        <p:txBody>
          <a:bodyPr/>
          <a:lstStyle>
            <a:lvl1pPr marL="0" indent="0">
              <a:buNone/>
              <a:defRPr sz="2300"/>
            </a:lvl1pPr>
            <a:lvl2pPr marL="731520" indent="0">
              <a:buNone/>
              <a:defRPr sz="1900"/>
            </a:lvl2pPr>
            <a:lvl3pPr marL="1463040" indent="0">
              <a:buNone/>
              <a:defRPr sz="1600"/>
            </a:lvl3pPr>
            <a:lvl4pPr marL="2194560" indent="0">
              <a:buNone/>
              <a:defRPr sz="1500"/>
            </a:lvl4pPr>
            <a:lvl5pPr marL="2926080" indent="0">
              <a:buNone/>
              <a:defRPr sz="1500"/>
            </a:lvl5pPr>
            <a:lvl6pPr marL="3657600" indent="0">
              <a:buNone/>
              <a:defRPr sz="1500"/>
            </a:lvl6pPr>
            <a:lvl7pPr marL="4389120" indent="0">
              <a:buNone/>
              <a:defRPr sz="1500"/>
            </a:lvl7pPr>
            <a:lvl8pPr marL="5120640" indent="0">
              <a:buNone/>
              <a:defRPr sz="1500"/>
            </a:lvl8pPr>
            <a:lvl9pPr marL="5852160" indent="0">
              <a:buNone/>
              <a:defRPr sz="1500"/>
            </a:lvl9pPr>
          </a:lstStyle>
          <a:p>
            <a:pPr lvl="0"/>
            <a:r>
              <a:rPr lang="zh-CN" altLang="en-US"/>
              <a:t>单击此处编辑母版文本样式</a:t>
            </a:r>
          </a:p>
        </p:txBody>
      </p:sp>
      <p:sp>
        <p:nvSpPr>
          <p:cNvPr id="5" name="Rectangle 4"/>
          <p:cNvSpPr>
            <a:spLocks noGrp="1" noChangeArrowheads="1"/>
          </p:cNvSpPr>
          <p:nvPr>
            <p:ph type="dt" sz="half" idx="10"/>
          </p:nvPr>
        </p:nvSpPr>
        <p:spPr/>
        <p:txBody>
          <a:bodyPr/>
          <a:lstStyle>
            <a:lvl1pPr algn="just">
              <a:lnSpc>
                <a:spcPct val="150000"/>
              </a:lnSpc>
              <a:defRPr/>
            </a:lvl1pPr>
          </a:lstStyle>
          <a:p>
            <a:pPr>
              <a:defRPr/>
            </a:pPr>
            <a:endParaRPr lang="en-US" altLang="zh-CN"/>
          </a:p>
        </p:txBody>
      </p:sp>
      <p:sp>
        <p:nvSpPr>
          <p:cNvPr id="6" name="Rectangle 5"/>
          <p:cNvSpPr>
            <a:spLocks noGrp="1" noChangeArrowheads="1"/>
          </p:cNvSpPr>
          <p:nvPr>
            <p:ph type="ftr" sz="quarter" idx="11"/>
          </p:nvPr>
        </p:nvSpPr>
        <p:spPr/>
        <p:txBody>
          <a:bodyPr/>
          <a:lstStyle>
            <a:lvl1pPr>
              <a:lnSpc>
                <a:spcPct val="150000"/>
              </a:lnSpc>
              <a:defRPr/>
            </a:lvl1pPr>
          </a:lstStyle>
          <a:p>
            <a:pPr>
              <a:defRPr/>
            </a:pPr>
            <a:endParaRPr lang="en-US" altLang="zh-CN"/>
          </a:p>
        </p:txBody>
      </p:sp>
      <p:sp>
        <p:nvSpPr>
          <p:cNvPr id="7" name="Rectangle 6"/>
          <p:cNvSpPr>
            <a:spLocks noGrp="1" noChangeArrowheads="1"/>
          </p:cNvSpPr>
          <p:nvPr>
            <p:ph type="sldNum" sz="quarter" idx="12"/>
          </p:nvPr>
        </p:nvSpPr>
        <p:spPr/>
        <p:txBody>
          <a:bodyPr/>
          <a:lstStyle>
            <a:lvl1pPr>
              <a:lnSpc>
                <a:spcPct val="150000"/>
              </a:lnSpc>
              <a:defRPr/>
            </a:lvl1pPr>
          </a:lstStyle>
          <a:p>
            <a:pPr>
              <a:defRPr/>
            </a:pPr>
            <a:fld id="{C94F4857-0316-4270-9CE1-A50F57CBDA13}" type="slidenum">
              <a:rPr lang="en-US" altLang="zh-CN"/>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755650" y="428625"/>
            <a:ext cx="13611225" cy="1781175"/>
          </a:xfrm>
          <a:prstGeom prst="rect">
            <a:avLst/>
          </a:prstGeom>
          <a:noFill/>
          <a:ln w="9525">
            <a:noFill/>
            <a:miter lim="800000"/>
          </a:ln>
        </p:spPr>
        <p:txBody>
          <a:bodyPr vert="horz" wrap="square" lIns="146199" tIns="73122" rIns="146199" bIns="73122" numCol="1" anchor="ctr" anchorCtr="0" compatLnSpc="1"/>
          <a:lstStyle/>
          <a:p>
            <a:pPr lvl="0"/>
            <a:r>
              <a:rPr lang="zh-CN" altLang="en-US"/>
              <a:t>单击此处编辑母版标题样式</a:t>
            </a:r>
          </a:p>
        </p:txBody>
      </p:sp>
      <p:sp>
        <p:nvSpPr>
          <p:cNvPr id="2051" name="Rectangle 3"/>
          <p:cNvSpPr>
            <a:spLocks noGrp="1" noChangeArrowheads="1"/>
          </p:cNvSpPr>
          <p:nvPr>
            <p:ph type="body" idx="1"/>
          </p:nvPr>
        </p:nvSpPr>
        <p:spPr bwMode="auto">
          <a:xfrm>
            <a:off x="755650" y="2495550"/>
            <a:ext cx="13611225" cy="7056438"/>
          </a:xfrm>
          <a:prstGeom prst="rect">
            <a:avLst/>
          </a:prstGeom>
          <a:noFill/>
          <a:ln w="9525">
            <a:noFill/>
            <a:miter lim="800000"/>
          </a:ln>
        </p:spPr>
        <p:txBody>
          <a:bodyPr vert="horz" wrap="square" lIns="146199" tIns="73122" rIns="146199" bIns="73122"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p:cNvSpPr>
            <a:spLocks noGrp="1" noChangeArrowheads="1"/>
          </p:cNvSpPr>
          <p:nvPr>
            <p:ph type="dt" sz="half" idx="2"/>
          </p:nvPr>
        </p:nvSpPr>
        <p:spPr bwMode="auto">
          <a:xfrm>
            <a:off x="755650" y="9737725"/>
            <a:ext cx="3529013" cy="742950"/>
          </a:xfrm>
          <a:prstGeom prst="rect">
            <a:avLst/>
          </a:prstGeom>
          <a:noFill/>
          <a:ln>
            <a:noFill/>
          </a:ln>
          <a:effectLst/>
        </p:spPr>
        <p:txBody>
          <a:bodyPr vert="horz" wrap="square" lIns="146199" tIns="73122" rIns="146199" bIns="73122" numCol="1" anchor="t" anchorCtr="0" compatLnSpc="1"/>
          <a:lstStyle>
            <a:lvl1pPr algn="l">
              <a:lnSpc>
                <a:spcPct val="100000"/>
              </a:lnSpc>
              <a:defRPr sz="2300">
                <a:solidFill>
                  <a:srgbClr val="000000"/>
                </a:solidFill>
                <a:latin typeface="Arial" panose="020B0604020202020204" pitchFamily="34" charset="0"/>
                <a:ea typeface="宋体" panose="02010600030101010101" pitchFamily="2" charset="-122"/>
                <a:cs typeface="+mn-cs"/>
              </a:defRPr>
            </a:lvl1pPr>
          </a:lstStyle>
          <a:p>
            <a:pPr>
              <a:defRPr/>
            </a:pPr>
            <a:endParaRPr lang="en-US" altLang="zh-CN"/>
          </a:p>
        </p:txBody>
      </p:sp>
      <p:sp>
        <p:nvSpPr>
          <p:cNvPr id="1029" name="Rectangle 5"/>
          <p:cNvSpPr>
            <a:spLocks noGrp="1" noChangeArrowheads="1"/>
          </p:cNvSpPr>
          <p:nvPr>
            <p:ph type="ftr" sz="quarter" idx="3"/>
          </p:nvPr>
        </p:nvSpPr>
        <p:spPr bwMode="auto">
          <a:xfrm>
            <a:off x="5167313" y="9737725"/>
            <a:ext cx="4787900" cy="742950"/>
          </a:xfrm>
          <a:prstGeom prst="rect">
            <a:avLst/>
          </a:prstGeom>
          <a:noFill/>
          <a:ln>
            <a:noFill/>
          </a:ln>
          <a:effectLst/>
        </p:spPr>
        <p:txBody>
          <a:bodyPr vert="horz" wrap="square" lIns="146199" tIns="73122" rIns="146199" bIns="73122" numCol="1" anchor="t" anchorCtr="0" compatLnSpc="1"/>
          <a:lstStyle>
            <a:lvl1pPr algn="ctr">
              <a:lnSpc>
                <a:spcPct val="100000"/>
              </a:lnSpc>
              <a:defRPr sz="2300">
                <a:solidFill>
                  <a:srgbClr val="000000"/>
                </a:solidFill>
                <a:latin typeface="Arial" panose="020B0604020202020204" pitchFamily="34" charset="0"/>
                <a:ea typeface="宋体" panose="02010600030101010101" pitchFamily="2" charset="-122"/>
                <a:cs typeface="+mn-cs"/>
              </a:defRPr>
            </a:lvl1pPr>
          </a:lstStyle>
          <a:p>
            <a:pPr>
              <a:defRPr/>
            </a:pPr>
            <a:endParaRPr lang="en-US" altLang="zh-CN"/>
          </a:p>
        </p:txBody>
      </p:sp>
      <p:sp>
        <p:nvSpPr>
          <p:cNvPr id="1030" name="Rectangle 6"/>
          <p:cNvSpPr>
            <a:spLocks noGrp="1" noChangeArrowheads="1"/>
          </p:cNvSpPr>
          <p:nvPr>
            <p:ph type="sldNum" sz="quarter" idx="4"/>
          </p:nvPr>
        </p:nvSpPr>
        <p:spPr bwMode="auto">
          <a:xfrm>
            <a:off x="10837863" y="9737725"/>
            <a:ext cx="3529012" cy="742950"/>
          </a:xfrm>
          <a:prstGeom prst="rect">
            <a:avLst/>
          </a:prstGeom>
          <a:noFill/>
          <a:ln>
            <a:noFill/>
          </a:ln>
          <a:effectLst/>
        </p:spPr>
        <p:txBody>
          <a:bodyPr vert="horz" wrap="square" lIns="146199" tIns="73122" rIns="146199" bIns="73122" numCol="1" anchor="t" anchorCtr="0" compatLnSpc="1"/>
          <a:lstStyle>
            <a:lvl1pPr algn="r">
              <a:lnSpc>
                <a:spcPct val="100000"/>
              </a:lnSpc>
              <a:defRPr sz="2300">
                <a:solidFill>
                  <a:srgbClr val="000000"/>
                </a:solidFill>
                <a:latin typeface="Arial" panose="020B0604020202020204" pitchFamily="34" charset="0"/>
                <a:ea typeface="宋体" panose="02010600030101010101" pitchFamily="2" charset="-122"/>
                <a:cs typeface="+mn-cs"/>
              </a:defRPr>
            </a:lvl1pPr>
          </a:lstStyle>
          <a:p>
            <a:pPr>
              <a:defRPr/>
            </a:pPr>
            <a:fld id="{3B1C4914-F0DF-45DB-B685-DD80032CCA55}" type="slidenum">
              <a:rPr lang="en-US" altLang="zh-CN"/>
              <a:t>‹#›</a:t>
            </a:fld>
            <a:endParaRPr lang="en-US" altLang="zh-CN"/>
          </a:p>
        </p:txBody>
      </p:sp>
      <p:pic>
        <p:nvPicPr>
          <p:cNvPr id="2055" name="Picture 7" descr="C:\Users\MR\Desktop\图片1.jpg"/>
          <p:cNvPicPr>
            <a:picLocks noChangeAspect="1" noChangeArrowheads="1"/>
          </p:cNvPicPr>
          <p:nvPr userDrawn="1"/>
        </p:nvPicPr>
        <p:blipFill>
          <a:blip r:embed="rId14" cstate="print"/>
          <a:srcRect/>
          <a:stretch>
            <a:fillRect/>
          </a:stretch>
        </p:blipFill>
        <p:spPr bwMode="auto">
          <a:xfrm>
            <a:off x="0" y="0"/>
            <a:ext cx="15122525" cy="1314450"/>
          </a:xfrm>
          <a:prstGeom prst="rect">
            <a:avLst/>
          </a:prstGeom>
          <a:noFill/>
          <a:ln w="9525">
            <a:noFill/>
            <a:miter lim="800000"/>
            <a:headEnd/>
            <a:tailEnd/>
          </a:ln>
        </p:spPr>
      </p:pic>
      <p:pic>
        <p:nvPicPr>
          <p:cNvPr id="2056" name="Picture 9" descr="C:\Users\dell\Desktop\FIL72064.bmp"/>
          <p:cNvPicPr>
            <a:picLocks noChangeAspect="1" noChangeArrowheads="1"/>
          </p:cNvPicPr>
          <p:nvPr userDrawn="1"/>
        </p:nvPicPr>
        <p:blipFill>
          <a:blip r:embed="rId15" cstate="print"/>
          <a:srcRect/>
          <a:stretch>
            <a:fillRect/>
          </a:stretch>
        </p:blipFill>
        <p:spPr bwMode="auto">
          <a:xfrm>
            <a:off x="13179425" y="119063"/>
            <a:ext cx="1079500" cy="10842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7100">
          <a:solidFill>
            <a:schemeClr val="tx2"/>
          </a:solidFill>
          <a:latin typeface="+mj-lt"/>
          <a:ea typeface="+mj-ea"/>
          <a:cs typeface="+mj-cs"/>
        </a:defRPr>
      </a:lvl1pPr>
      <a:lvl2pPr algn="ctr" rtl="0" eaLnBrk="0" fontAlgn="base" hangingPunct="0">
        <a:spcBef>
          <a:spcPct val="0"/>
        </a:spcBef>
        <a:spcAft>
          <a:spcPct val="0"/>
        </a:spcAft>
        <a:defRPr sz="71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71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71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7100">
          <a:solidFill>
            <a:schemeClr val="tx2"/>
          </a:solidFill>
          <a:latin typeface="Arial" panose="020B0604020202020204" pitchFamily="34" charset="0"/>
          <a:ea typeface="宋体" panose="02010600030101010101" pitchFamily="2" charset="-122"/>
        </a:defRPr>
      </a:lvl5pPr>
      <a:lvl6pPr marL="731520" algn="ctr" rtl="0" fontAlgn="base">
        <a:spcBef>
          <a:spcPct val="0"/>
        </a:spcBef>
        <a:spcAft>
          <a:spcPct val="0"/>
        </a:spcAft>
        <a:defRPr sz="7100">
          <a:solidFill>
            <a:schemeClr val="tx2"/>
          </a:solidFill>
          <a:latin typeface="Arial" panose="020B0604020202020204" pitchFamily="34" charset="0"/>
          <a:ea typeface="宋体" panose="02010600030101010101" pitchFamily="2" charset="-122"/>
        </a:defRPr>
      </a:lvl6pPr>
      <a:lvl7pPr marL="1463040" algn="ctr" rtl="0" fontAlgn="base">
        <a:spcBef>
          <a:spcPct val="0"/>
        </a:spcBef>
        <a:spcAft>
          <a:spcPct val="0"/>
        </a:spcAft>
        <a:defRPr sz="7100">
          <a:solidFill>
            <a:schemeClr val="tx2"/>
          </a:solidFill>
          <a:latin typeface="Arial" panose="020B0604020202020204" pitchFamily="34" charset="0"/>
          <a:ea typeface="宋体" panose="02010600030101010101" pitchFamily="2" charset="-122"/>
        </a:defRPr>
      </a:lvl7pPr>
      <a:lvl8pPr marL="2194560" algn="ctr" rtl="0" fontAlgn="base">
        <a:spcBef>
          <a:spcPct val="0"/>
        </a:spcBef>
        <a:spcAft>
          <a:spcPct val="0"/>
        </a:spcAft>
        <a:defRPr sz="7100">
          <a:solidFill>
            <a:schemeClr val="tx2"/>
          </a:solidFill>
          <a:latin typeface="Arial" panose="020B0604020202020204" pitchFamily="34" charset="0"/>
          <a:ea typeface="宋体" panose="02010600030101010101" pitchFamily="2" charset="-122"/>
        </a:defRPr>
      </a:lvl8pPr>
      <a:lvl9pPr marL="2926080" algn="ctr" rtl="0" fontAlgn="base">
        <a:spcBef>
          <a:spcPct val="0"/>
        </a:spcBef>
        <a:spcAft>
          <a:spcPct val="0"/>
        </a:spcAft>
        <a:defRPr sz="7100">
          <a:solidFill>
            <a:schemeClr val="tx2"/>
          </a:solidFill>
          <a:latin typeface="Arial" panose="020B0604020202020204" pitchFamily="34" charset="0"/>
          <a:ea typeface="宋体" panose="02010600030101010101" pitchFamily="2" charset="-122"/>
        </a:defRPr>
      </a:lvl9pPr>
    </p:titleStyle>
    <p:bodyStyle>
      <a:lvl1pPr marL="546100" indent="-546100" algn="l" rtl="0" eaLnBrk="0" fontAlgn="base" hangingPunct="0">
        <a:spcBef>
          <a:spcPct val="20000"/>
        </a:spcBef>
        <a:spcAft>
          <a:spcPct val="0"/>
        </a:spcAft>
        <a:buChar char="•"/>
        <a:defRPr sz="5200">
          <a:solidFill>
            <a:schemeClr val="tx1"/>
          </a:solidFill>
          <a:latin typeface="+mn-lt"/>
          <a:ea typeface="+mn-ea"/>
          <a:cs typeface="+mn-cs"/>
        </a:defRPr>
      </a:lvl1pPr>
      <a:lvl2pPr marL="1187450" indent="-454025" algn="l" rtl="0" eaLnBrk="0" fontAlgn="base" hangingPunct="0">
        <a:spcBef>
          <a:spcPct val="20000"/>
        </a:spcBef>
        <a:spcAft>
          <a:spcPct val="0"/>
        </a:spcAft>
        <a:buChar char="–"/>
        <a:defRPr sz="4500">
          <a:solidFill>
            <a:schemeClr val="tx1"/>
          </a:solidFill>
          <a:latin typeface="+mn-lt"/>
          <a:ea typeface="+mn-ea"/>
        </a:defRPr>
      </a:lvl2pPr>
      <a:lvl3pPr marL="1828800" indent="-363855" algn="l" rtl="0" eaLnBrk="0" fontAlgn="base" hangingPunct="0">
        <a:spcBef>
          <a:spcPct val="20000"/>
        </a:spcBef>
        <a:spcAft>
          <a:spcPct val="0"/>
        </a:spcAft>
        <a:buChar char="•"/>
        <a:defRPr sz="3900">
          <a:solidFill>
            <a:schemeClr val="tx1"/>
          </a:solidFill>
          <a:latin typeface="+mn-lt"/>
          <a:ea typeface="+mn-ea"/>
        </a:defRPr>
      </a:lvl3pPr>
      <a:lvl4pPr marL="2557780" indent="-363855" algn="l" rtl="0" eaLnBrk="0" fontAlgn="base" hangingPunct="0">
        <a:spcBef>
          <a:spcPct val="20000"/>
        </a:spcBef>
        <a:spcAft>
          <a:spcPct val="0"/>
        </a:spcAft>
        <a:buChar char="–"/>
        <a:defRPr sz="3200">
          <a:solidFill>
            <a:schemeClr val="tx1"/>
          </a:solidFill>
          <a:latin typeface="+mn-lt"/>
          <a:ea typeface="+mn-ea"/>
        </a:defRPr>
      </a:lvl4pPr>
      <a:lvl5pPr marL="3291205" indent="-363855" algn="l" rtl="0" eaLnBrk="0" fontAlgn="base" hangingPunct="0">
        <a:spcBef>
          <a:spcPct val="20000"/>
        </a:spcBef>
        <a:spcAft>
          <a:spcPct val="0"/>
        </a:spcAft>
        <a:buChar char="»"/>
        <a:defRPr sz="3200">
          <a:solidFill>
            <a:schemeClr val="tx1"/>
          </a:solidFill>
          <a:latin typeface="+mn-lt"/>
          <a:ea typeface="+mn-ea"/>
        </a:defRPr>
      </a:lvl5pPr>
      <a:lvl6pPr marL="4023360" indent="-365760" algn="l" rtl="0" fontAlgn="base">
        <a:spcBef>
          <a:spcPct val="20000"/>
        </a:spcBef>
        <a:spcAft>
          <a:spcPct val="0"/>
        </a:spcAft>
        <a:buChar char="»"/>
        <a:defRPr sz="3200">
          <a:solidFill>
            <a:schemeClr val="tx1"/>
          </a:solidFill>
          <a:latin typeface="+mn-lt"/>
          <a:ea typeface="+mn-ea"/>
        </a:defRPr>
      </a:lvl6pPr>
      <a:lvl7pPr marL="4754880" indent="-365760" algn="l" rtl="0" fontAlgn="base">
        <a:spcBef>
          <a:spcPct val="20000"/>
        </a:spcBef>
        <a:spcAft>
          <a:spcPct val="0"/>
        </a:spcAft>
        <a:buChar char="»"/>
        <a:defRPr sz="3200">
          <a:solidFill>
            <a:schemeClr val="tx1"/>
          </a:solidFill>
          <a:latin typeface="+mn-lt"/>
          <a:ea typeface="+mn-ea"/>
        </a:defRPr>
      </a:lvl7pPr>
      <a:lvl8pPr marL="5486400" indent="-365760" algn="l" rtl="0" fontAlgn="base">
        <a:spcBef>
          <a:spcPct val="20000"/>
        </a:spcBef>
        <a:spcAft>
          <a:spcPct val="0"/>
        </a:spcAft>
        <a:buChar char="»"/>
        <a:defRPr sz="3200">
          <a:solidFill>
            <a:schemeClr val="tx1"/>
          </a:solidFill>
          <a:latin typeface="+mn-lt"/>
          <a:ea typeface="+mn-ea"/>
        </a:defRPr>
      </a:lvl8pPr>
      <a:lvl9pPr marL="6217920" indent="-365760" algn="l" rtl="0" fontAlgn="base">
        <a:spcBef>
          <a:spcPct val="20000"/>
        </a:spcBef>
        <a:spcAft>
          <a:spcPct val="0"/>
        </a:spcAft>
        <a:buChar char="»"/>
        <a:defRPr sz="3200">
          <a:solidFill>
            <a:schemeClr val="tx1"/>
          </a:solidFill>
          <a:latin typeface="+mn-lt"/>
          <a:ea typeface="+mn-ea"/>
        </a:defRPr>
      </a:lvl9pPr>
    </p:bodyStyle>
    <p:otherStyle>
      <a:defPPr>
        <a:defRPr lang="zh-CN"/>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标题占位符 1"/>
          <p:cNvSpPr>
            <a:spLocks noGrp="1"/>
          </p:cNvSpPr>
          <p:nvPr>
            <p:ph type="title"/>
          </p:nvPr>
        </p:nvSpPr>
        <p:spPr bwMode="auto">
          <a:xfrm>
            <a:off x="755650" y="428625"/>
            <a:ext cx="13611225" cy="1781175"/>
          </a:xfrm>
          <a:prstGeom prst="rect">
            <a:avLst/>
          </a:prstGeom>
          <a:noFill/>
          <a:ln w="9525">
            <a:noFill/>
            <a:miter lim="800000"/>
          </a:ln>
        </p:spPr>
        <p:txBody>
          <a:bodyPr vert="horz" wrap="square" lIns="147490" tIns="73746" rIns="147490" bIns="73746" numCol="1" anchor="ctr" anchorCtr="0" compatLnSpc="1"/>
          <a:lstStyle/>
          <a:p>
            <a:pPr lvl="0"/>
            <a:r>
              <a:rPr lang="zh-CN" altLang="en-US"/>
              <a:t>单击此处编辑母版标题样式</a:t>
            </a:r>
          </a:p>
        </p:txBody>
      </p:sp>
      <p:sp>
        <p:nvSpPr>
          <p:cNvPr id="3075" name="文本占位符 2"/>
          <p:cNvSpPr>
            <a:spLocks noGrp="1"/>
          </p:cNvSpPr>
          <p:nvPr>
            <p:ph type="body" idx="1"/>
          </p:nvPr>
        </p:nvSpPr>
        <p:spPr bwMode="auto">
          <a:xfrm>
            <a:off x="755650" y="2495550"/>
            <a:ext cx="13611225" cy="7056438"/>
          </a:xfrm>
          <a:prstGeom prst="rect">
            <a:avLst/>
          </a:prstGeom>
          <a:noFill/>
          <a:ln w="9525">
            <a:noFill/>
            <a:miter lim="800000"/>
          </a:ln>
        </p:spPr>
        <p:txBody>
          <a:bodyPr vert="horz" wrap="square" lIns="147490" tIns="73746" rIns="147490" bIns="73746"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755650" y="9910763"/>
            <a:ext cx="3529013" cy="569912"/>
          </a:xfrm>
          <a:prstGeom prst="rect">
            <a:avLst/>
          </a:prstGeom>
        </p:spPr>
        <p:txBody>
          <a:bodyPr vert="horz" lIns="147490" tIns="73746" rIns="147490" bIns="73746" rtlCol="0" anchor="ctr"/>
          <a:lstStyle>
            <a:lvl1pPr algn="l">
              <a:defRPr sz="1900">
                <a:solidFill>
                  <a:schemeClr val="tx1">
                    <a:tint val="75000"/>
                  </a:schemeClr>
                </a:solidFill>
                <a:ea typeface="宋体" panose="02010600030101010101" pitchFamily="2" charset="-122"/>
              </a:defRPr>
            </a:lvl1pPr>
          </a:lstStyle>
          <a:p>
            <a:pPr>
              <a:defRPr/>
            </a:pPr>
            <a:endParaRPr lang="en-US" altLang="zh-CN"/>
          </a:p>
        </p:txBody>
      </p:sp>
      <p:sp>
        <p:nvSpPr>
          <p:cNvPr id="5" name="页脚占位符 4"/>
          <p:cNvSpPr>
            <a:spLocks noGrp="1"/>
          </p:cNvSpPr>
          <p:nvPr>
            <p:ph type="ftr" sz="quarter" idx="3"/>
          </p:nvPr>
        </p:nvSpPr>
        <p:spPr>
          <a:xfrm>
            <a:off x="5167313" y="9910763"/>
            <a:ext cx="4787900" cy="569912"/>
          </a:xfrm>
          <a:prstGeom prst="rect">
            <a:avLst/>
          </a:prstGeom>
        </p:spPr>
        <p:txBody>
          <a:bodyPr vert="horz" lIns="147490" tIns="73746" rIns="147490" bIns="73746" rtlCol="0" anchor="ctr"/>
          <a:lstStyle>
            <a:lvl1pPr algn="ctr">
              <a:defRPr sz="1900">
                <a:solidFill>
                  <a:schemeClr val="tx1">
                    <a:tint val="75000"/>
                  </a:schemeClr>
                </a:solidFill>
                <a:ea typeface="宋体" panose="02010600030101010101" pitchFamily="2" charset="-122"/>
              </a:defRPr>
            </a:lvl1pPr>
          </a:lstStyle>
          <a:p>
            <a:pPr>
              <a:defRPr/>
            </a:pPr>
            <a:endParaRPr lang="en-US" altLang="zh-CN"/>
          </a:p>
        </p:txBody>
      </p:sp>
      <p:sp>
        <p:nvSpPr>
          <p:cNvPr id="6" name="灯片编号占位符 5"/>
          <p:cNvSpPr>
            <a:spLocks noGrp="1"/>
          </p:cNvSpPr>
          <p:nvPr>
            <p:ph type="sldNum" sz="quarter" idx="4"/>
          </p:nvPr>
        </p:nvSpPr>
        <p:spPr>
          <a:xfrm>
            <a:off x="10837863" y="9910763"/>
            <a:ext cx="3529012" cy="569912"/>
          </a:xfrm>
          <a:prstGeom prst="rect">
            <a:avLst/>
          </a:prstGeom>
        </p:spPr>
        <p:txBody>
          <a:bodyPr vert="horz" lIns="147490" tIns="73746" rIns="147490" bIns="73746" rtlCol="0" anchor="ctr"/>
          <a:lstStyle>
            <a:lvl1pPr algn="r">
              <a:defRPr sz="1900">
                <a:solidFill>
                  <a:schemeClr val="tx1">
                    <a:tint val="75000"/>
                  </a:schemeClr>
                </a:solidFill>
                <a:ea typeface="宋体" panose="02010600030101010101" pitchFamily="2" charset="-122"/>
              </a:defRPr>
            </a:lvl1pPr>
          </a:lstStyle>
          <a:p>
            <a:pPr>
              <a:defRPr/>
            </a:pPr>
            <a:fld id="{8938A918-D955-4610-90AF-026563B08AF8}" type="slidenum">
              <a:rPr lang="en-US" altLang="zh-CN"/>
              <a:t>‹#›</a:t>
            </a:fld>
            <a:endParaRPr lang="en-US" altLang="zh-CN"/>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1475105" rtl="0" eaLnBrk="0" fontAlgn="base" hangingPunct="0">
        <a:spcBef>
          <a:spcPct val="0"/>
        </a:spcBef>
        <a:spcAft>
          <a:spcPct val="0"/>
        </a:spcAft>
        <a:defRPr sz="7100" kern="1200">
          <a:solidFill>
            <a:schemeClr val="tx1"/>
          </a:solidFill>
          <a:latin typeface="+mj-lt"/>
          <a:ea typeface="+mj-ea"/>
          <a:cs typeface="+mj-cs"/>
        </a:defRPr>
      </a:lvl1pPr>
      <a:lvl2pPr algn="ctr" defTabSz="1475105" rtl="0" eaLnBrk="0" fontAlgn="base" hangingPunct="0">
        <a:spcBef>
          <a:spcPct val="0"/>
        </a:spcBef>
        <a:spcAft>
          <a:spcPct val="0"/>
        </a:spcAft>
        <a:defRPr sz="7100">
          <a:solidFill>
            <a:schemeClr val="tx1"/>
          </a:solidFill>
          <a:latin typeface="Calibri" panose="020F0502020204030204" pitchFamily="34" charset="0"/>
          <a:ea typeface="宋体" panose="02010600030101010101" pitchFamily="2" charset="-122"/>
        </a:defRPr>
      </a:lvl2pPr>
      <a:lvl3pPr algn="ctr" defTabSz="1475105" rtl="0" eaLnBrk="0" fontAlgn="base" hangingPunct="0">
        <a:spcBef>
          <a:spcPct val="0"/>
        </a:spcBef>
        <a:spcAft>
          <a:spcPct val="0"/>
        </a:spcAft>
        <a:defRPr sz="7100">
          <a:solidFill>
            <a:schemeClr val="tx1"/>
          </a:solidFill>
          <a:latin typeface="Calibri" panose="020F0502020204030204" pitchFamily="34" charset="0"/>
          <a:ea typeface="宋体" panose="02010600030101010101" pitchFamily="2" charset="-122"/>
        </a:defRPr>
      </a:lvl3pPr>
      <a:lvl4pPr algn="ctr" defTabSz="1475105" rtl="0" eaLnBrk="0" fontAlgn="base" hangingPunct="0">
        <a:spcBef>
          <a:spcPct val="0"/>
        </a:spcBef>
        <a:spcAft>
          <a:spcPct val="0"/>
        </a:spcAft>
        <a:defRPr sz="7100">
          <a:solidFill>
            <a:schemeClr val="tx1"/>
          </a:solidFill>
          <a:latin typeface="Calibri" panose="020F0502020204030204" pitchFamily="34" charset="0"/>
          <a:ea typeface="宋体" panose="02010600030101010101" pitchFamily="2" charset="-122"/>
        </a:defRPr>
      </a:lvl4pPr>
      <a:lvl5pPr algn="ctr" defTabSz="1475105" rtl="0" eaLnBrk="0" fontAlgn="base" hangingPunct="0">
        <a:spcBef>
          <a:spcPct val="0"/>
        </a:spcBef>
        <a:spcAft>
          <a:spcPct val="0"/>
        </a:spcAft>
        <a:defRPr sz="7100">
          <a:solidFill>
            <a:schemeClr val="tx1"/>
          </a:solidFill>
          <a:latin typeface="Calibri" panose="020F0502020204030204" pitchFamily="34" charset="0"/>
          <a:ea typeface="宋体" panose="02010600030101010101" pitchFamily="2" charset="-122"/>
        </a:defRPr>
      </a:lvl5pPr>
      <a:lvl6pPr marL="457200" algn="ctr" defTabSz="1475105" rtl="0" fontAlgn="base">
        <a:spcBef>
          <a:spcPct val="0"/>
        </a:spcBef>
        <a:spcAft>
          <a:spcPct val="0"/>
        </a:spcAft>
        <a:defRPr sz="7100">
          <a:solidFill>
            <a:schemeClr val="tx1"/>
          </a:solidFill>
          <a:latin typeface="Calibri" panose="020F0502020204030204" pitchFamily="34" charset="0"/>
          <a:ea typeface="宋体" panose="02010600030101010101" pitchFamily="2" charset="-122"/>
        </a:defRPr>
      </a:lvl6pPr>
      <a:lvl7pPr marL="914400" algn="ctr" defTabSz="1475105" rtl="0" fontAlgn="base">
        <a:spcBef>
          <a:spcPct val="0"/>
        </a:spcBef>
        <a:spcAft>
          <a:spcPct val="0"/>
        </a:spcAft>
        <a:defRPr sz="7100">
          <a:solidFill>
            <a:schemeClr val="tx1"/>
          </a:solidFill>
          <a:latin typeface="Calibri" panose="020F0502020204030204" pitchFamily="34" charset="0"/>
          <a:ea typeface="宋体" panose="02010600030101010101" pitchFamily="2" charset="-122"/>
        </a:defRPr>
      </a:lvl7pPr>
      <a:lvl8pPr marL="1371600" algn="ctr" defTabSz="1475105" rtl="0" fontAlgn="base">
        <a:spcBef>
          <a:spcPct val="0"/>
        </a:spcBef>
        <a:spcAft>
          <a:spcPct val="0"/>
        </a:spcAft>
        <a:defRPr sz="7100">
          <a:solidFill>
            <a:schemeClr val="tx1"/>
          </a:solidFill>
          <a:latin typeface="Calibri" panose="020F0502020204030204" pitchFamily="34" charset="0"/>
          <a:ea typeface="宋体" panose="02010600030101010101" pitchFamily="2" charset="-122"/>
        </a:defRPr>
      </a:lvl8pPr>
      <a:lvl9pPr marL="1828800" algn="ctr" defTabSz="1475105" rtl="0" fontAlgn="base">
        <a:spcBef>
          <a:spcPct val="0"/>
        </a:spcBef>
        <a:spcAft>
          <a:spcPct val="0"/>
        </a:spcAft>
        <a:defRPr sz="7100">
          <a:solidFill>
            <a:schemeClr val="tx1"/>
          </a:solidFill>
          <a:latin typeface="Calibri" panose="020F0502020204030204" pitchFamily="34" charset="0"/>
          <a:ea typeface="宋体" panose="02010600030101010101" pitchFamily="2" charset="-122"/>
        </a:defRPr>
      </a:lvl9pPr>
    </p:titleStyle>
    <p:bodyStyle>
      <a:lvl1pPr marL="552450" indent="-552450" algn="l" defTabSz="1475105" rtl="0" eaLnBrk="0" fontAlgn="base" hangingPunct="0">
        <a:spcBef>
          <a:spcPct val="20000"/>
        </a:spcBef>
        <a:spcAft>
          <a:spcPct val="0"/>
        </a:spcAft>
        <a:buFont typeface="Arial" panose="020B0604020202020204" pitchFamily="34" charset="0"/>
        <a:buChar char="•"/>
        <a:defRPr sz="5200" kern="1200">
          <a:solidFill>
            <a:schemeClr val="tx1"/>
          </a:solidFill>
          <a:latin typeface="+mn-lt"/>
          <a:ea typeface="+mn-ea"/>
          <a:cs typeface="+mn-cs"/>
        </a:defRPr>
      </a:lvl1pPr>
      <a:lvl2pPr marL="1196975" indent="-460375" algn="l" defTabSz="1475105" rtl="0" eaLnBrk="0" fontAlgn="base" hangingPunct="0">
        <a:spcBef>
          <a:spcPct val="20000"/>
        </a:spcBef>
        <a:spcAft>
          <a:spcPct val="0"/>
        </a:spcAft>
        <a:buFont typeface="Arial" panose="020B0604020202020204" pitchFamily="34" charset="0"/>
        <a:buChar char="–"/>
        <a:defRPr sz="4500" kern="1200">
          <a:solidFill>
            <a:schemeClr val="tx1"/>
          </a:solidFill>
          <a:latin typeface="+mn-lt"/>
          <a:ea typeface="+mn-ea"/>
          <a:cs typeface="+mn-cs"/>
        </a:defRPr>
      </a:lvl2pPr>
      <a:lvl3pPr marL="1843405" indent="-368300" algn="l" defTabSz="1475105" rtl="0" eaLnBrk="0" fontAlgn="base" hangingPunct="0">
        <a:spcBef>
          <a:spcPct val="20000"/>
        </a:spcBef>
        <a:spcAft>
          <a:spcPct val="0"/>
        </a:spcAft>
        <a:buFont typeface="Arial" panose="020B0604020202020204" pitchFamily="34" charset="0"/>
        <a:buChar char="•"/>
        <a:defRPr sz="3900" kern="1200">
          <a:solidFill>
            <a:schemeClr val="tx1"/>
          </a:solidFill>
          <a:latin typeface="+mn-lt"/>
          <a:ea typeface="+mn-ea"/>
          <a:cs typeface="+mn-cs"/>
        </a:defRPr>
      </a:lvl3pPr>
      <a:lvl4pPr marL="2580005" indent="-368300" algn="l" defTabSz="1475105"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4pPr>
      <a:lvl5pPr marL="3317875" indent="-368300" algn="l" defTabSz="1475105"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5pPr>
      <a:lvl6pPr marL="4055745" indent="-368935" algn="l" defTabSz="14751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93615" indent="-368935" algn="l" defTabSz="14751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530850" indent="-368935" algn="l" defTabSz="14751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68085" indent="-368935" algn="l" defTabSz="147510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p:bodyStyle>
    <p:otherStyle>
      <a:defPPr>
        <a:defRPr lang="zh-CN"/>
      </a:defPPr>
      <a:lvl1pPr marL="0" algn="l" defTabSz="1475105" rtl="0" eaLnBrk="1" latinLnBrk="0" hangingPunct="1">
        <a:defRPr sz="2900" kern="1200">
          <a:solidFill>
            <a:schemeClr val="tx1"/>
          </a:solidFill>
          <a:latin typeface="+mn-lt"/>
          <a:ea typeface="+mn-ea"/>
          <a:cs typeface="+mn-cs"/>
        </a:defRPr>
      </a:lvl1pPr>
      <a:lvl2pPr marL="737235" algn="l" defTabSz="1475105" rtl="0" eaLnBrk="1" latinLnBrk="0" hangingPunct="1">
        <a:defRPr sz="2900" kern="1200">
          <a:solidFill>
            <a:schemeClr val="tx1"/>
          </a:solidFill>
          <a:latin typeface="+mn-lt"/>
          <a:ea typeface="+mn-ea"/>
          <a:cs typeface="+mn-cs"/>
        </a:defRPr>
      </a:lvl2pPr>
      <a:lvl3pPr marL="1475105" algn="l" defTabSz="1475105" rtl="0" eaLnBrk="1" latinLnBrk="0" hangingPunct="1">
        <a:defRPr sz="2900" kern="1200">
          <a:solidFill>
            <a:schemeClr val="tx1"/>
          </a:solidFill>
          <a:latin typeface="+mn-lt"/>
          <a:ea typeface="+mn-ea"/>
          <a:cs typeface="+mn-cs"/>
        </a:defRPr>
      </a:lvl3pPr>
      <a:lvl4pPr marL="2212340" algn="l" defTabSz="1475105" rtl="0" eaLnBrk="1" latinLnBrk="0" hangingPunct="1">
        <a:defRPr sz="2900" kern="1200">
          <a:solidFill>
            <a:schemeClr val="tx1"/>
          </a:solidFill>
          <a:latin typeface="+mn-lt"/>
          <a:ea typeface="+mn-ea"/>
          <a:cs typeface="+mn-cs"/>
        </a:defRPr>
      </a:lvl4pPr>
      <a:lvl5pPr marL="2949575" algn="l" defTabSz="1475105" rtl="0" eaLnBrk="1" latinLnBrk="0" hangingPunct="1">
        <a:defRPr sz="2900" kern="1200">
          <a:solidFill>
            <a:schemeClr val="tx1"/>
          </a:solidFill>
          <a:latin typeface="+mn-lt"/>
          <a:ea typeface="+mn-ea"/>
          <a:cs typeface="+mn-cs"/>
        </a:defRPr>
      </a:lvl5pPr>
      <a:lvl6pPr marL="3687445" algn="l" defTabSz="1475105" rtl="0" eaLnBrk="1" latinLnBrk="0" hangingPunct="1">
        <a:defRPr sz="2900" kern="1200">
          <a:solidFill>
            <a:schemeClr val="tx1"/>
          </a:solidFill>
          <a:latin typeface="+mn-lt"/>
          <a:ea typeface="+mn-ea"/>
          <a:cs typeface="+mn-cs"/>
        </a:defRPr>
      </a:lvl6pPr>
      <a:lvl7pPr marL="4424680" algn="l" defTabSz="1475105" rtl="0" eaLnBrk="1" latinLnBrk="0" hangingPunct="1">
        <a:defRPr sz="2900" kern="1200">
          <a:solidFill>
            <a:schemeClr val="tx1"/>
          </a:solidFill>
          <a:latin typeface="+mn-lt"/>
          <a:ea typeface="+mn-ea"/>
          <a:cs typeface="+mn-cs"/>
        </a:defRPr>
      </a:lvl7pPr>
      <a:lvl8pPr marL="5161915" algn="l" defTabSz="1475105" rtl="0" eaLnBrk="1" latinLnBrk="0" hangingPunct="1">
        <a:defRPr sz="2900" kern="1200">
          <a:solidFill>
            <a:schemeClr val="tx1"/>
          </a:solidFill>
          <a:latin typeface="+mn-lt"/>
          <a:ea typeface="+mn-ea"/>
          <a:cs typeface="+mn-cs"/>
        </a:defRPr>
      </a:lvl8pPr>
      <a:lvl9pPr marL="5899785" algn="l" defTabSz="1475105"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9.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13.xml"/><Relationship Id="rId18" Type="http://schemas.microsoft.com/office/2007/relationships/diagramDrawing" Target="../diagrams/drawing1.xml"/><Relationship Id="rId3" Type="http://schemas.openxmlformats.org/officeDocument/2006/relationships/tags" Target="../tags/tag4.xml"/><Relationship Id="rId21" Type="http://schemas.openxmlformats.org/officeDocument/2006/relationships/diagramQuickStyle" Target="../diagrams/quickStyle2.xml"/><Relationship Id="rId7" Type="http://schemas.openxmlformats.org/officeDocument/2006/relationships/tags" Target="../tags/tag8.xml"/><Relationship Id="rId12" Type="http://schemas.openxmlformats.org/officeDocument/2006/relationships/slideLayout" Target="../slideLayouts/slideLayout2.xml"/><Relationship Id="rId17" Type="http://schemas.openxmlformats.org/officeDocument/2006/relationships/diagramColors" Target="../diagrams/colors1.xml"/><Relationship Id="rId2" Type="http://schemas.openxmlformats.org/officeDocument/2006/relationships/tags" Target="../tags/tag3.xml"/><Relationship Id="rId16" Type="http://schemas.openxmlformats.org/officeDocument/2006/relationships/diagramQuickStyle" Target="../diagrams/quickStyle1.xml"/><Relationship Id="rId20" Type="http://schemas.openxmlformats.org/officeDocument/2006/relationships/diagramLayout" Target="../diagrams/layout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image" Target="../media/image6.png"/><Relationship Id="rId5" Type="http://schemas.openxmlformats.org/officeDocument/2006/relationships/tags" Target="../tags/tag6.xml"/><Relationship Id="rId15" Type="http://schemas.openxmlformats.org/officeDocument/2006/relationships/diagramLayout" Target="../diagrams/layout1.xml"/><Relationship Id="rId23" Type="http://schemas.microsoft.com/office/2007/relationships/diagramDrawing" Target="../diagrams/drawing2.xml"/><Relationship Id="rId10" Type="http://schemas.openxmlformats.org/officeDocument/2006/relationships/tags" Target="../tags/tag11.xml"/><Relationship Id="rId19" Type="http://schemas.openxmlformats.org/officeDocument/2006/relationships/diagramData" Target="../diagrams/data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diagramData" Target="../diagrams/data1.xml"/><Relationship Id="rId22" Type="http://schemas.openxmlformats.org/officeDocument/2006/relationships/diagramColors" Target="../diagrams/colors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5365" name="矩形 5"/>
          <p:cNvSpPr>
            <a:spLocks noChangeArrowheads="1"/>
          </p:cNvSpPr>
          <p:nvPr/>
        </p:nvSpPr>
        <p:spPr bwMode="auto">
          <a:xfrm>
            <a:off x="11430" y="2291715"/>
            <a:ext cx="15122525" cy="2983230"/>
          </a:xfrm>
          <a:prstGeom prst="rect">
            <a:avLst/>
          </a:prstGeom>
          <a:solidFill>
            <a:srgbClr val="F6E6F1"/>
          </a:solidFill>
          <a:ln w="25400" algn="ctr">
            <a:noFill/>
            <a:miter lim="800000"/>
          </a:ln>
        </p:spPr>
        <p:txBody>
          <a:bodyPr lIns="91428" tIns="45713" rIns="91428" bIns="45713" anchor="ctr"/>
          <a:lstStyle/>
          <a:p>
            <a:pPr algn="ctr" defTabSz="1592580"/>
            <a:endParaRPr lang="zh-CN" altLang="en-US" sz="3500">
              <a:solidFill>
                <a:srgbClr val="FFFFFF"/>
              </a:solidFill>
              <a:latin typeface="Calibri" panose="020F0502020204030204" pitchFamily="34" charset="0"/>
            </a:endParaRPr>
          </a:p>
        </p:txBody>
      </p:sp>
      <p:sp>
        <p:nvSpPr>
          <p:cNvPr id="15363" name="矩形 6"/>
          <p:cNvSpPr>
            <a:spLocks noChangeArrowheads="1"/>
          </p:cNvSpPr>
          <p:nvPr/>
        </p:nvSpPr>
        <p:spPr bwMode="auto">
          <a:xfrm>
            <a:off x="587375" y="2970530"/>
            <a:ext cx="14114780" cy="1044575"/>
          </a:xfrm>
          <a:prstGeom prst="rect">
            <a:avLst/>
          </a:prstGeom>
          <a:ln>
            <a:noFill/>
          </a:ln>
        </p:spPr>
        <p:style>
          <a:lnRef idx="2">
            <a:schemeClr val="accent1"/>
          </a:lnRef>
          <a:fillRef idx="0">
            <a:srgbClr val="FFFFFF"/>
          </a:fillRef>
          <a:effectRef idx="0">
            <a:srgbClr val="FFFFFF"/>
          </a:effectRef>
          <a:fontRef idx="minor">
            <a:schemeClr val="tx1"/>
          </a:fontRef>
        </p:style>
        <p:txBody>
          <a:bodyPr wrap="square" lIns="90770" tIns="45384" rIns="90770" bIns="45384">
            <a:noAutofit/>
          </a:bodyPr>
          <a:lstStyle/>
          <a:p>
            <a:pPr algn="ctr"/>
            <a:r>
              <a:rPr lang="zh-CN" altLang="en-US" sz="6000" b="1" dirty="0">
                <a:solidFill>
                  <a:srgbClr val="7E0C6E"/>
                </a:solidFill>
                <a:latin typeface="华文中宋" panose="02010600040101010101" pitchFamily="2" charset="-122"/>
                <a:ea typeface="华文中宋" panose="02010600040101010101" pitchFamily="2" charset="-122"/>
                <a:cs typeface="华文中宋" panose="02010600040101010101" pitchFamily="2" charset="-122"/>
              </a:rPr>
              <a:t>中央高校改善基本办学条件</a:t>
            </a:r>
            <a:r>
              <a:rPr lang="zh-CN" altLang="en-US" sz="6000" b="1" dirty="0" smtClean="0">
                <a:solidFill>
                  <a:srgbClr val="7E0C6E"/>
                </a:solidFill>
                <a:latin typeface="华文中宋" panose="02010600040101010101" pitchFamily="2" charset="-122"/>
                <a:ea typeface="华文中宋" panose="02010600040101010101" pitchFamily="2" charset="-122"/>
                <a:cs typeface="华文中宋" panose="02010600040101010101" pitchFamily="2" charset="-122"/>
              </a:rPr>
              <a:t>专项资金</a:t>
            </a:r>
          </a:p>
          <a:p>
            <a:pPr algn="ctr"/>
            <a:r>
              <a:rPr lang="zh-CN" altLang="en-US" sz="6000" b="1" dirty="0" smtClean="0">
                <a:solidFill>
                  <a:srgbClr val="7E0C6E"/>
                </a:solidFill>
                <a:latin typeface="华文中宋" panose="02010600040101010101" pitchFamily="2" charset="-122"/>
                <a:ea typeface="华文中宋" panose="02010600040101010101" pitchFamily="2" charset="-122"/>
                <a:cs typeface="华文中宋" panose="02010600040101010101" pitchFamily="2" charset="-122"/>
              </a:rPr>
              <a:t>项目</a:t>
            </a:r>
            <a:r>
              <a:rPr lang="zh-CN" altLang="en-US" sz="6000" b="1" dirty="0">
                <a:solidFill>
                  <a:srgbClr val="7E0C6E"/>
                </a:solidFill>
                <a:latin typeface="华文中宋" panose="02010600040101010101" pitchFamily="2" charset="-122"/>
                <a:ea typeface="华文中宋" panose="02010600040101010101" pitchFamily="2" charset="-122"/>
                <a:cs typeface="华文中宋" panose="02010600040101010101" pitchFamily="2" charset="-122"/>
              </a:rPr>
              <a:t>申报</a:t>
            </a:r>
            <a:r>
              <a:rPr lang="zh-CN" altLang="en-US" sz="6000" b="1" dirty="0" smtClean="0">
                <a:solidFill>
                  <a:srgbClr val="7E0C6E"/>
                </a:solidFill>
                <a:latin typeface="华文中宋" panose="02010600040101010101" pitchFamily="2" charset="-122"/>
                <a:ea typeface="华文中宋" panose="02010600040101010101" pitchFamily="2" charset="-122"/>
                <a:cs typeface="华文中宋" panose="02010600040101010101" pitchFamily="2" charset="-122"/>
              </a:rPr>
              <a:t>讲解 </a:t>
            </a:r>
            <a:endParaRPr lang="zh-CN" altLang="en-US" sz="6000" dirty="0">
              <a:latin typeface="华文中宋" panose="02010600040101010101" pitchFamily="2" charset="-122"/>
              <a:ea typeface="华文中宋" panose="02010600040101010101" pitchFamily="2" charset="-122"/>
              <a:cs typeface="华文中宋" panose="02010600040101010101" pitchFamily="2" charset="-122"/>
            </a:endParaRPr>
          </a:p>
        </p:txBody>
      </p:sp>
      <p:sp>
        <p:nvSpPr>
          <p:cNvPr id="15364" name="矩形 7"/>
          <p:cNvSpPr>
            <a:spLocks noChangeArrowheads="1"/>
          </p:cNvSpPr>
          <p:nvPr/>
        </p:nvSpPr>
        <p:spPr bwMode="auto">
          <a:xfrm>
            <a:off x="4777598" y="6138344"/>
            <a:ext cx="5589810" cy="2557488"/>
          </a:xfrm>
          <a:prstGeom prst="rect">
            <a:avLst/>
          </a:prstGeom>
          <a:noFill/>
          <a:ln w="25400" algn="ctr">
            <a:noFill/>
            <a:miter lim="800000"/>
          </a:ln>
        </p:spPr>
        <p:txBody>
          <a:bodyPr lIns="90770" tIns="45384" rIns="90770" bIns="45384" anchor="ctr"/>
          <a:lstStyle/>
          <a:p>
            <a:pPr algn="ctr" defTabSz="1592580">
              <a:lnSpc>
                <a:spcPct val="150000"/>
              </a:lnSpc>
            </a:pPr>
            <a:r>
              <a:rPr lang="zh-CN" altLang="en-US" sz="3600" b="1" dirty="0" smtClean="0">
                <a:latin typeface="华文中宋" panose="02010600040101010101" pitchFamily="2" charset="-122"/>
                <a:ea typeface="华文中宋" panose="02010600040101010101" pitchFamily="2" charset="-122"/>
                <a:cs typeface="华文中宋" panose="02010600040101010101" pitchFamily="2" charset="-122"/>
              </a:rPr>
              <a:t>基建保障处</a:t>
            </a:r>
            <a:endParaRPr lang="en-US" altLang="zh-CN" sz="3600" b="1" dirty="0" smtClean="0">
              <a:latin typeface="华文中宋" panose="02010600040101010101" pitchFamily="2" charset="-122"/>
              <a:ea typeface="华文中宋" panose="02010600040101010101" pitchFamily="2" charset="-122"/>
              <a:cs typeface="华文中宋" panose="02010600040101010101" pitchFamily="2" charset="-122"/>
            </a:endParaRPr>
          </a:p>
          <a:p>
            <a:pPr algn="ctr" defTabSz="1592580">
              <a:lnSpc>
                <a:spcPct val="150000"/>
              </a:lnSpc>
            </a:pPr>
            <a:r>
              <a:rPr lang="en-US" altLang="zh-CN" sz="3600" b="1" dirty="0" smtClean="0">
                <a:latin typeface="华文中宋" panose="02010600040101010101" pitchFamily="2" charset="-122"/>
                <a:ea typeface="华文中宋" panose="02010600040101010101" pitchFamily="2" charset="-122"/>
                <a:cs typeface="华文中宋" panose="02010600040101010101" pitchFamily="2" charset="-122"/>
              </a:rPr>
              <a:t>2024</a:t>
            </a:r>
            <a:r>
              <a:rPr lang="zh-CN" altLang="en-US" sz="3600" b="1" dirty="0" smtClean="0">
                <a:latin typeface="华文中宋" panose="02010600040101010101" pitchFamily="2" charset="-122"/>
                <a:ea typeface="华文中宋" panose="02010600040101010101" pitchFamily="2" charset="-122"/>
                <a:cs typeface="华文中宋" panose="02010600040101010101" pitchFamily="2" charset="-122"/>
              </a:rPr>
              <a:t>年</a:t>
            </a:r>
            <a:r>
              <a:rPr lang="en-US" altLang="zh-CN" sz="3600" b="1" dirty="0" smtClean="0">
                <a:latin typeface="华文中宋" panose="02010600040101010101" pitchFamily="2" charset="-122"/>
                <a:ea typeface="华文中宋" panose="02010600040101010101" pitchFamily="2" charset="-122"/>
                <a:cs typeface="华文中宋" panose="02010600040101010101" pitchFamily="2" charset="-122"/>
              </a:rPr>
              <a:t>4</a:t>
            </a:r>
            <a:r>
              <a:rPr lang="zh-CN" altLang="en-US" sz="3600" b="1" dirty="0" smtClean="0">
                <a:latin typeface="华文中宋" panose="02010600040101010101" pitchFamily="2" charset="-122"/>
                <a:ea typeface="华文中宋" panose="02010600040101010101" pitchFamily="2" charset="-122"/>
                <a:cs typeface="华文中宋" panose="02010600040101010101" pitchFamily="2" charset="-122"/>
              </a:rPr>
              <a:t>月</a:t>
            </a:r>
            <a:r>
              <a:rPr lang="en-US" altLang="zh-CN" sz="3600" b="1" dirty="0" smtClean="0">
                <a:latin typeface="华文中宋" panose="02010600040101010101" pitchFamily="2" charset="-122"/>
                <a:ea typeface="华文中宋" panose="02010600040101010101" pitchFamily="2" charset="-122"/>
                <a:cs typeface="华文中宋" panose="02010600040101010101" pitchFamily="2" charset="-122"/>
              </a:rPr>
              <a:t>26</a:t>
            </a:r>
            <a:r>
              <a:rPr lang="zh-CN" altLang="en-US" sz="3600" b="1" dirty="0" smtClean="0">
                <a:latin typeface="华文中宋" panose="02010600040101010101" pitchFamily="2" charset="-122"/>
                <a:ea typeface="华文中宋" panose="02010600040101010101" pitchFamily="2" charset="-122"/>
                <a:cs typeface="华文中宋" panose="02010600040101010101" pitchFamily="2" charset="-122"/>
              </a:rPr>
              <a:t>日</a:t>
            </a:r>
            <a:endParaRPr lang="zh-CN" altLang="en-US" sz="3600" b="1" dirty="0">
              <a:latin typeface="华文中宋" panose="02010600040101010101" pitchFamily="2" charset="-122"/>
              <a:ea typeface="华文中宋" panose="02010600040101010101" pitchFamily="2" charset="-122"/>
              <a:cs typeface="华文中宋" panose="02010600040101010101" pitchFamily="2" charset="-122"/>
            </a:endParaRPr>
          </a:p>
        </p:txBody>
      </p:sp>
      <p:sp>
        <p:nvSpPr>
          <p:cNvPr id="15366" name="Rectangle 19"/>
          <p:cNvSpPr>
            <a:spLocks noChangeArrowheads="1"/>
          </p:cNvSpPr>
          <p:nvPr/>
        </p:nvSpPr>
        <p:spPr bwMode="auto">
          <a:xfrm>
            <a:off x="0" y="2291428"/>
            <a:ext cx="360363" cy="2983835"/>
          </a:xfrm>
          <a:prstGeom prst="rect">
            <a:avLst/>
          </a:prstGeom>
          <a:solidFill>
            <a:srgbClr val="812F6A"/>
          </a:solidFill>
          <a:ln w="9525">
            <a:noFill/>
            <a:miter lim="800000"/>
          </a:ln>
        </p:spPr>
        <p:txBody>
          <a:bodyPr wrap="none" anchor="ctr"/>
          <a:lstStyle/>
          <a:p>
            <a:endParaRPr lang="zh-CN" altLang="en-US"/>
          </a:p>
        </p:txBody>
      </p:sp>
      <p:sp>
        <p:nvSpPr>
          <p:cNvPr id="15367" name="Rectangle 20"/>
          <p:cNvSpPr>
            <a:spLocks noChangeArrowheads="1"/>
          </p:cNvSpPr>
          <p:nvPr/>
        </p:nvSpPr>
        <p:spPr bwMode="auto">
          <a:xfrm>
            <a:off x="431800" y="2291428"/>
            <a:ext cx="144463" cy="2983835"/>
          </a:xfrm>
          <a:prstGeom prst="rect">
            <a:avLst/>
          </a:prstGeom>
          <a:solidFill>
            <a:srgbClr val="812F6A"/>
          </a:solidFill>
          <a:ln w="9525">
            <a:noFill/>
            <a:miter lim="800000"/>
          </a:ln>
        </p:spPr>
        <p:txBody>
          <a:bodyPr wrap="none" anchor="ctr"/>
          <a:lstStyle/>
          <a:p>
            <a:endParaRPr lang="zh-CN" altLang="en-US"/>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77886" y="450156"/>
            <a:ext cx="1442161" cy="1432436"/>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6388" name="矩形 7"/>
          <p:cNvSpPr>
            <a:spLocks noChangeArrowheads="1"/>
          </p:cNvSpPr>
          <p:nvPr/>
        </p:nvSpPr>
        <p:spPr bwMode="auto">
          <a:xfrm>
            <a:off x="216446" y="1458268"/>
            <a:ext cx="14617624" cy="8659068"/>
          </a:xfrm>
          <a:prstGeom prst="rect">
            <a:avLst/>
          </a:prstGeom>
          <a:noFill/>
          <a:ln w="25400" algn="ctr">
            <a:noFill/>
            <a:miter lim="800000"/>
          </a:ln>
        </p:spPr>
        <p:txBody>
          <a:bodyPr lIns="90770" tIns="45384" rIns="90770" bIns="45384" anchor="ctr"/>
          <a:lstStyle/>
          <a:p>
            <a:pPr marL="0" indent="720090" algn="just" eaLnBrk="1" latinLnBrk="0" hangingPunct="1">
              <a:lnSpc>
                <a:spcPct val="150000"/>
              </a:lnSpc>
            </a:pPr>
            <a:endParaRPr lang="en-US" altLang="zh-CN" sz="3600" b="1" dirty="0" smtClean="0">
              <a:solidFill>
                <a:srgbClr val="B13F9A"/>
              </a:solidFill>
              <a:latin typeface="+mn-ea"/>
              <a:ea typeface="+mn-ea"/>
              <a:cs typeface="+mn-ea"/>
            </a:endParaRPr>
          </a:p>
          <a:p>
            <a:pPr marL="0" indent="720090" algn="just" eaLnBrk="1" latinLnBrk="0" hangingPunct="1">
              <a:lnSpc>
                <a:spcPct val="150000"/>
              </a:lnSpc>
            </a:pPr>
            <a:r>
              <a:rPr lang="zh-CN" altLang="en-US" sz="3200" dirty="0" smtClean="0">
                <a:solidFill>
                  <a:schemeClr val="tx1"/>
                </a:solidFill>
                <a:latin typeface="+mn-ea"/>
                <a:ea typeface="+mn-ea"/>
                <a:cs typeface="+mn-ea"/>
                <a:sym typeface="+mn-ea"/>
              </a:rPr>
              <a:t>根据</a:t>
            </a:r>
            <a:r>
              <a:rPr lang="en-US" altLang="zh-CN" sz="3200" b="1" dirty="0">
                <a:solidFill>
                  <a:schemeClr val="tx1"/>
                </a:solidFill>
                <a:latin typeface="+mn-ea"/>
                <a:ea typeface="+mn-ea"/>
                <a:cs typeface="+mn-ea"/>
                <a:sym typeface="+mn-ea"/>
              </a:rPr>
              <a:t>《</a:t>
            </a:r>
            <a:r>
              <a:rPr lang="zh-CN" altLang="en-US" sz="3200" b="1" dirty="0">
                <a:solidFill>
                  <a:schemeClr val="tx1"/>
                </a:solidFill>
                <a:latin typeface="+mn-ea"/>
                <a:ea typeface="+mn-ea"/>
                <a:cs typeface="+mn-ea"/>
                <a:sym typeface="+mn-ea"/>
              </a:rPr>
              <a:t>南开大学改善基本办学条件专项资金管理办法</a:t>
            </a:r>
            <a:r>
              <a:rPr lang="en-US" altLang="zh-CN" sz="3200" b="1" dirty="0">
                <a:solidFill>
                  <a:schemeClr val="tx1"/>
                </a:solidFill>
                <a:latin typeface="+mn-ea"/>
                <a:ea typeface="+mn-ea"/>
                <a:cs typeface="+mn-ea"/>
                <a:sym typeface="+mn-ea"/>
              </a:rPr>
              <a:t>》</a:t>
            </a:r>
            <a:r>
              <a:rPr lang="zh-CN" altLang="en-US" sz="3200" b="1" dirty="0">
                <a:solidFill>
                  <a:schemeClr val="tx1"/>
                </a:solidFill>
                <a:latin typeface="+mn-ea"/>
                <a:ea typeface="+mn-ea"/>
                <a:cs typeface="+mn-ea"/>
                <a:sym typeface="+mn-ea"/>
              </a:rPr>
              <a:t>（南发字</a:t>
            </a:r>
            <a:r>
              <a:rPr lang="en-US" altLang="zh-CN" sz="3200" b="1" dirty="0">
                <a:solidFill>
                  <a:schemeClr val="tx1"/>
                </a:solidFill>
                <a:latin typeface="+mn-ea"/>
                <a:ea typeface="+mn-ea"/>
                <a:cs typeface="+mn-ea"/>
                <a:sym typeface="+mn-ea"/>
              </a:rPr>
              <a:t>[2019]34</a:t>
            </a:r>
            <a:r>
              <a:rPr lang="zh-CN" altLang="en-US" sz="3200" b="1" dirty="0">
                <a:solidFill>
                  <a:schemeClr val="tx1"/>
                </a:solidFill>
                <a:latin typeface="+mn-ea"/>
                <a:ea typeface="+mn-ea"/>
                <a:cs typeface="+mn-ea"/>
                <a:sym typeface="+mn-ea"/>
              </a:rPr>
              <a:t>号</a:t>
            </a:r>
            <a:r>
              <a:rPr lang="zh-CN" altLang="en-US" sz="3200" b="1" dirty="0" smtClean="0">
                <a:solidFill>
                  <a:schemeClr val="tx1"/>
                </a:solidFill>
                <a:latin typeface="+mn-ea"/>
                <a:ea typeface="+mn-ea"/>
                <a:cs typeface="+mn-ea"/>
                <a:sym typeface="+mn-ea"/>
              </a:rPr>
              <a:t>）</a:t>
            </a:r>
            <a:r>
              <a:rPr lang="zh-CN" altLang="en-US" sz="3200" dirty="0" smtClean="0">
                <a:solidFill>
                  <a:schemeClr val="tx1"/>
                </a:solidFill>
                <a:latin typeface="+mn-ea"/>
                <a:ea typeface="+mn-ea"/>
                <a:cs typeface="+mn-ea"/>
                <a:sym typeface="+mn-ea"/>
              </a:rPr>
              <a:t>，申报单位应做如下准备工作</a:t>
            </a:r>
            <a:r>
              <a:rPr lang="zh-CN" altLang="en-US" sz="3200" b="1" dirty="0" smtClean="0">
                <a:solidFill>
                  <a:schemeClr val="tx1"/>
                </a:solidFill>
                <a:latin typeface="+mn-ea"/>
                <a:ea typeface="+mn-ea"/>
                <a:cs typeface="+mn-ea"/>
              </a:rPr>
              <a:t>：</a:t>
            </a:r>
            <a:endParaRPr lang="en-US" altLang="zh-CN" sz="3200" b="1" dirty="0">
              <a:solidFill>
                <a:schemeClr val="tx1"/>
              </a:solidFill>
              <a:latin typeface="+mn-ea"/>
              <a:ea typeface="+mn-ea"/>
              <a:cs typeface="+mn-ea"/>
            </a:endParaRPr>
          </a:p>
          <a:p>
            <a:pPr marL="0" indent="720090" algn="just" eaLnBrk="1" latinLnBrk="0" hangingPunct="1">
              <a:lnSpc>
                <a:spcPct val="150000"/>
              </a:lnSpc>
            </a:pPr>
            <a:r>
              <a:rPr lang="en-US" altLang="zh-CN" sz="3200" dirty="0" smtClean="0">
                <a:solidFill>
                  <a:schemeClr val="tx1"/>
                </a:solidFill>
                <a:latin typeface="+mn-ea"/>
                <a:ea typeface="+mn-ea"/>
                <a:cs typeface="+mn-ea"/>
              </a:rPr>
              <a:t>1.</a:t>
            </a:r>
            <a:r>
              <a:rPr lang="zh-CN" altLang="zh-CN" sz="3200" dirty="0">
                <a:solidFill>
                  <a:schemeClr val="tx1"/>
                </a:solidFill>
                <a:latin typeface="+mn-ea"/>
                <a:ea typeface="+mn-ea"/>
                <a:cs typeface="+mn-ea"/>
              </a:rPr>
              <a:t>结合事业发展</a:t>
            </a:r>
            <a:r>
              <a:rPr lang="zh-CN" altLang="zh-CN" sz="3200" dirty="0" smtClean="0">
                <a:solidFill>
                  <a:schemeClr val="tx1"/>
                </a:solidFill>
                <a:latin typeface="+mn-ea"/>
                <a:ea typeface="+mn-ea"/>
                <a:cs typeface="+mn-ea"/>
              </a:rPr>
              <a:t>需要，</a:t>
            </a:r>
            <a:r>
              <a:rPr lang="zh-CN" altLang="zh-CN" sz="3200" dirty="0">
                <a:solidFill>
                  <a:schemeClr val="tx1"/>
                </a:solidFill>
                <a:latin typeface="+mn-ea"/>
                <a:ea typeface="+mn-ea"/>
                <a:cs typeface="+mn-ea"/>
              </a:rPr>
              <a:t>把握好项目资金的重点支持方向，统筹规划、</a:t>
            </a:r>
            <a:r>
              <a:rPr lang="zh-CN" altLang="zh-CN" sz="3200" b="1" dirty="0">
                <a:solidFill>
                  <a:schemeClr val="tx1"/>
                </a:solidFill>
                <a:latin typeface="+mn-ea"/>
                <a:ea typeface="+mn-ea"/>
                <a:cs typeface="+mn-ea"/>
              </a:rPr>
              <a:t>突出重</a:t>
            </a:r>
            <a:r>
              <a:rPr lang="en-US" altLang="zh-CN" sz="3200" b="1" dirty="0">
                <a:solidFill>
                  <a:schemeClr val="tx1"/>
                </a:solidFill>
                <a:latin typeface="+mn-ea"/>
                <a:ea typeface="+mn-ea"/>
                <a:cs typeface="+mn-ea"/>
              </a:rPr>
              <a:t>    </a:t>
            </a:r>
          </a:p>
          <a:p>
            <a:pPr marL="0" indent="720090" algn="just" eaLnBrk="1" latinLnBrk="0" hangingPunct="1">
              <a:lnSpc>
                <a:spcPct val="150000"/>
              </a:lnSpc>
            </a:pPr>
            <a:r>
              <a:rPr lang="zh-CN" altLang="zh-CN" sz="3200" b="1" dirty="0">
                <a:solidFill>
                  <a:schemeClr val="tx1"/>
                </a:solidFill>
                <a:latin typeface="+mn-ea"/>
                <a:ea typeface="+mn-ea"/>
                <a:cs typeface="+mn-ea"/>
              </a:rPr>
              <a:t>点、厉行节约、注重绩效</a:t>
            </a:r>
            <a:r>
              <a:rPr lang="zh-CN" altLang="zh-CN" sz="3200" dirty="0">
                <a:solidFill>
                  <a:schemeClr val="tx1"/>
                </a:solidFill>
                <a:latin typeface="+mn-ea"/>
                <a:ea typeface="+mn-ea"/>
                <a:cs typeface="+mn-ea"/>
              </a:rPr>
              <a:t>。</a:t>
            </a:r>
          </a:p>
          <a:p>
            <a:pPr marL="0" indent="720090" algn="just" eaLnBrk="1" latinLnBrk="0" hangingPunct="1">
              <a:lnSpc>
                <a:spcPct val="150000"/>
              </a:lnSpc>
            </a:pPr>
            <a:r>
              <a:rPr lang="en-US" altLang="zh-CN" sz="3200" dirty="0">
                <a:solidFill>
                  <a:schemeClr val="tx1"/>
                </a:solidFill>
                <a:latin typeface="+mn-ea"/>
                <a:ea typeface="+mn-ea"/>
                <a:cs typeface="+mn-ea"/>
              </a:rPr>
              <a:t>2.</a:t>
            </a:r>
            <a:r>
              <a:rPr lang="zh-CN" altLang="zh-CN" sz="3200" dirty="0" smtClean="0">
                <a:solidFill>
                  <a:schemeClr val="tx1"/>
                </a:solidFill>
                <a:latin typeface="+mn-ea"/>
                <a:ea typeface="+mn-ea"/>
                <a:cs typeface="+mn-ea"/>
              </a:rPr>
              <a:t>项目</a:t>
            </a:r>
            <a:r>
              <a:rPr lang="zh-CN" altLang="zh-CN" sz="3200" dirty="0">
                <a:solidFill>
                  <a:schemeClr val="tx1"/>
                </a:solidFill>
                <a:latin typeface="+mn-ea"/>
                <a:ea typeface="+mn-ea"/>
                <a:cs typeface="+mn-ea"/>
              </a:rPr>
              <a:t>按实际需求申请</a:t>
            </a:r>
            <a:r>
              <a:rPr lang="zh-CN" altLang="zh-CN" sz="3200" dirty="0" smtClean="0">
                <a:solidFill>
                  <a:schemeClr val="tx1"/>
                </a:solidFill>
                <a:latin typeface="+mn-ea"/>
                <a:ea typeface="+mn-ea"/>
                <a:cs typeface="+mn-ea"/>
              </a:rPr>
              <a:t>，</a:t>
            </a:r>
            <a:r>
              <a:rPr lang="zh-CN" altLang="zh-CN" sz="3200" b="1" dirty="0" smtClean="0">
                <a:solidFill>
                  <a:schemeClr val="tx1"/>
                </a:solidFill>
                <a:latin typeface="+mn-ea"/>
                <a:ea typeface="+mn-ea"/>
                <a:cs typeface="+mn-ea"/>
              </a:rPr>
              <a:t>准备</a:t>
            </a:r>
            <a:r>
              <a:rPr lang="zh-CN" altLang="zh-CN" sz="3200" b="1" dirty="0">
                <a:solidFill>
                  <a:schemeClr val="tx1"/>
                </a:solidFill>
                <a:latin typeface="+mn-ea"/>
                <a:ea typeface="+mn-ea"/>
                <a:cs typeface="+mn-ea"/>
              </a:rPr>
              <a:t>不充分、不具备实施条件的项目不予申报</a:t>
            </a:r>
            <a:r>
              <a:rPr lang="zh-CN" altLang="zh-CN" sz="3200" dirty="0">
                <a:solidFill>
                  <a:schemeClr val="tx1"/>
                </a:solidFill>
                <a:latin typeface="+mn-ea"/>
                <a:ea typeface="+mn-ea"/>
                <a:cs typeface="+mn-ea"/>
              </a:rPr>
              <a:t>（</a:t>
            </a:r>
            <a:r>
              <a:rPr lang="zh-CN" altLang="en-US" sz="3200" dirty="0">
                <a:latin typeface="+mn-ea"/>
                <a:ea typeface="+mn-ea"/>
                <a:cs typeface="+mn-ea"/>
                <a:sym typeface="+mn-ea"/>
              </a:rPr>
              <a:t>如</a:t>
            </a:r>
            <a:r>
              <a:rPr lang="en-US" altLang="zh-CN" sz="3200" dirty="0">
                <a:latin typeface="+mn-ea"/>
                <a:ea typeface="+mn-ea"/>
                <a:cs typeface="+mn-ea"/>
                <a:sym typeface="+mn-ea"/>
              </a:rPr>
              <a:t> </a:t>
            </a:r>
          </a:p>
          <a:p>
            <a:pPr marL="0" indent="720090" algn="just" eaLnBrk="1" latinLnBrk="0" hangingPunct="1">
              <a:lnSpc>
                <a:spcPct val="150000"/>
              </a:lnSpc>
            </a:pPr>
            <a:r>
              <a:rPr lang="zh-CN" altLang="en-US" sz="3200" dirty="0">
                <a:latin typeface="+mn-ea"/>
                <a:ea typeface="+mn-ea"/>
                <a:cs typeface="+mn-ea"/>
                <a:sym typeface="+mn-ea"/>
              </a:rPr>
              <a:t>房屋修缮进行整体装修，需具备腾空条件）</a:t>
            </a:r>
            <a:r>
              <a:rPr lang="zh-CN" altLang="zh-CN" sz="3200" dirty="0">
                <a:solidFill>
                  <a:schemeClr val="tx1"/>
                </a:solidFill>
                <a:latin typeface="+mn-ea"/>
                <a:ea typeface="+mn-ea"/>
                <a:cs typeface="+mn-ea"/>
              </a:rPr>
              <a:t>。</a:t>
            </a:r>
          </a:p>
          <a:p>
            <a:pPr marL="0" indent="720090" algn="just" eaLnBrk="1" latinLnBrk="0" hangingPunct="1">
              <a:lnSpc>
                <a:spcPct val="150000"/>
              </a:lnSpc>
            </a:pPr>
            <a:r>
              <a:rPr lang="en-US" altLang="zh-CN" sz="3200" dirty="0" smtClean="0">
                <a:solidFill>
                  <a:schemeClr val="tx1"/>
                </a:solidFill>
                <a:latin typeface="+mn-ea"/>
                <a:ea typeface="+mn-ea"/>
                <a:cs typeface="+mn-ea"/>
              </a:rPr>
              <a:t>3.</a:t>
            </a:r>
            <a:r>
              <a:rPr lang="zh-CN" altLang="en-US" sz="3200" dirty="0" smtClean="0">
                <a:solidFill>
                  <a:schemeClr val="tx1"/>
                </a:solidFill>
                <a:latin typeface="+mn-ea"/>
                <a:ea typeface="+mn-ea"/>
                <a:cs typeface="+mn-ea"/>
              </a:rPr>
              <a:t>根据</a:t>
            </a:r>
            <a:r>
              <a:rPr lang="zh-CN" altLang="en-US" sz="3200" dirty="0">
                <a:solidFill>
                  <a:schemeClr val="tx1"/>
                </a:solidFill>
                <a:latin typeface="+mn-ea"/>
                <a:ea typeface="+mn-ea"/>
                <a:cs typeface="+mn-ea"/>
              </a:rPr>
              <a:t>实际需求按要求提供项目</a:t>
            </a:r>
            <a:r>
              <a:rPr lang="zh-CN" altLang="en-US" sz="3200" dirty="0" smtClean="0">
                <a:solidFill>
                  <a:schemeClr val="tx1"/>
                </a:solidFill>
                <a:latin typeface="+mn-ea"/>
                <a:ea typeface="+mn-ea"/>
                <a:cs typeface="+mn-ea"/>
              </a:rPr>
              <a:t>申报书</a:t>
            </a:r>
            <a:r>
              <a:rPr lang="zh-CN" altLang="en-US" sz="3200" dirty="0">
                <a:solidFill>
                  <a:schemeClr val="tx1"/>
                </a:solidFill>
                <a:latin typeface="+mn-ea"/>
                <a:ea typeface="+mn-ea"/>
                <a:cs typeface="+mn-ea"/>
              </a:rPr>
              <a:t>、绩效</a:t>
            </a:r>
            <a:r>
              <a:rPr lang="zh-CN" altLang="en-US" sz="3200" dirty="0" smtClean="0">
                <a:solidFill>
                  <a:schemeClr val="tx1"/>
                </a:solidFill>
                <a:latin typeface="+mn-ea"/>
                <a:ea typeface="+mn-ea"/>
                <a:cs typeface="+mn-ea"/>
              </a:rPr>
              <a:t>目标申报表、</a:t>
            </a:r>
            <a:r>
              <a:rPr lang="zh-CN" altLang="en-US" sz="3200" b="1" dirty="0" smtClean="0">
                <a:solidFill>
                  <a:schemeClr val="tx1"/>
                </a:solidFill>
                <a:latin typeface="+mn-ea"/>
                <a:ea typeface="+mn-ea"/>
                <a:cs typeface="+mn-ea"/>
              </a:rPr>
              <a:t>设计扩初图纸</a:t>
            </a:r>
            <a:r>
              <a:rPr lang="zh-CN" altLang="en-US" sz="3200" dirty="0" smtClean="0">
                <a:solidFill>
                  <a:schemeClr val="tx1"/>
                </a:solidFill>
                <a:latin typeface="+mn-ea"/>
                <a:ea typeface="+mn-ea"/>
                <a:cs typeface="+mn-ea"/>
              </a:rPr>
              <a:t>等</a:t>
            </a:r>
          </a:p>
          <a:p>
            <a:pPr marL="0" indent="720090" algn="just" eaLnBrk="1" latinLnBrk="0" hangingPunct="1">
              <a:lnSpc>
                <a:spcPct val="150000"/>
              </a:lnSpc>
            </a:pPr>
            <a:r>
              <a:rPr lang="zh-CN" altLang="en-US" sz="3200" dirty="0" smtClean="0">
                <a:solidFill>
                  <a:schemeClr val="tx1"/>
                </a:solidFill>
                <a:latin typeface="+mn-ea"/>
                <a:ea typeface="+mn-ea"/>
                <a:cs typeface="+mn-ea"/>
              </a:rPr>
              <a:t>资料</a:t>
            </a:r>
            <a:r>
              <a:rPr lang="zh-CN" altLang="en-US" sz="3200" dirty="0">
                <a:solidFill>
                  <a:schemeClr val="tx1"/>
                </a:solidFill>
                <a:latin typeface="+mn-ea"/>
                <a:ea typeface="+mn-ea"/>
                <a:cs typeface="+mn-ea"/>
              </a:rPr>
              <a:t>，要</a:t>
            </a:r>
            <a:r>
              <a:rPr lang="zh-CN" altLang="en-US" sz="3200" dirty="0" smtClean="0">
                <a:solidFill>
                  <a:schemeClr val="tx1"/>
                </a:solidFill>
                <a:latin typeface="+mn-ea"/>
                <a:ea typeface="+mn-ea"/>
                <a:cs typeface="+mn-ea"/>
              </a:rPr>
              <a:t>确保相关</a:t>
            </a:r>
            <a:r>
              <a:rPr lang="zh-CN" altLang="en-US" sz="3200" dirty="0">
                <a:solidFill>
                  <a:schemeClr val="tx1"/>
                </a:solidFill>
                <a:latin typeface="+mn-ea"/>
                <a:ea typeface="+mn-ea"/>
                <a:cs typeface="+mn-ea"/>
              </a:rPr>
              <a:t>资料真实、准确、完整</a:t>
            </a:r>
            <a:r>
              <a:rPr lang="zh-CN" altLang="en-US" sz="3200" dirty="0" smtClean="0">
                <a:solidFill>
                  <a:schemeClr val="tx1"/>
                </a:solidFill>
                <a:latin typeface="+mn-ea"/>
                <a:ea typeface="+mn-ea"/>
                <a:cs typeface="+mn-ea"/>
              </a:rPr>
              <a:t>。</a:t>
            </a:r>
            <a:endParaRPr lang="en-US" altLang="zh-CN" sz="3200" dirty="0" smtClean="0">
              <a:solidFill>
                <a:schemeClr val="tx1"/>
              </a:solidFill>
              <a:latin typeface="+mn-ea"/>
              <a:ea typeface="+mn-ea"/>
              <a:cs typeface="+mn-ea"/>
            </a:endParaRPr>
          </a:p>
          <a:p>
            <a:pPr marL="0" indent="720090" algn="just" eaLnBrk="1" latinLnBrk="0" hangingPunct="1">
              <a:lnSpc>
                <a:spcPct val="150000"/>
              </a:lnSpc>
            </a:pPr>
            <a:r>
              <a:rPr lang="en-US" altLang="zh-CN" sz="3200" dirty="0" smtClean="0">
                <a:solidFill>
                  <a:schemeClr val="tx1"/>
                </a:solidFill>
                <a:latin typeface="+mn-ea"/>
                <a:ea typeface="+mn-ea"/>
                <a:cs typeface="+mn-ea"/>
              </a:rPr>
              <a:t>4.</a:t>
            </a:r>
            <a:r>
              <a:rPr lang="zh-CN" altLang="en-US" sz="3200" dirty="0" smtClean="0">
                <a:solidFill>
                  <a:schemeClr val="tx1"/>
                </a:solidFill>
                <a:latin typeface="+mn-ea"/>
                <a:ea typeface="+mn-ea"/>
                <a:cs typeface="+mn-ea"/>
              </a:rPr>
              <a:t>合理</a:t>
            </a:r>
            <a:r>
              <a:rPr lang="zh-CN" altLang="en-US" sz="3200" dirty="0">
                <a:solidFill>
                  <a:schemeClr val="tx1"/>
                </a:solidFill>
                <a:latin typeface="+mn-ea"/>
                <a:ea typeface="+mn-ea"/>
                <a:cs typeface="+mn-ea"/>
              </a:rPr>
              <a:t>确定绩效目标和指标，做好信息公开的工作准备</a:t>
            </a:r>
            <a:r>
              <a:rPr lang="zh-CN" altLang="en-US" sz="3200" dirty="0" smtClean="0">
                <a:solidFill>
                  <a:schemeClr val="tx1"/>
                </a:solidFill>
                <a:latin typeface="+mn-ea"/>
                <a:ea typeface="+mn-ea"/>
                <a:cs typeface="+mn-ea"/>
              </a:rPr>
              <a:t>。</a:t>
            </a:r>
          </a:p>
          <a:p>
            <a:pPr marL="0" indent="720090" algn="just" eaLnBrk="1" latinLnBrk="0" hangingPunct="1">
              <a:lnSpc>
                <a:spcPct val="150000"/>
              </a:lnSpc>
            </a:pPr>
            <a:r>
              <a:rPr lang="en-US" altLang="zh-CN" sz="3200" dirty="0" smtClean="0">
                <a:solidFill>
                  <a:schemeClr val="tx1"/>
                </a:solidFill>
                <a:latin typeface="+mn-ea"/>
                <a:ea typeface="+mn-ea"/>
                <a:cs typeface="+mn-ea"/>
              </a:rPr>
              <a:t>5.</a:t>
            </a:r>
            <a:r>
              <a:rPr lang="zh-CN" altLang="en-US" sz="3200" dirty="0" smtClean="0">
                <a:solidFill>
                  <a:schemeClr val="tx1"/>
                </a:solidFill>
                <a:latin typeface="+mn-ea"/>
                <a:ea typeface="+mn-ea"/>
                <a:cs typeface="+mn-ea"/>
              </a:rPr>
              <a:t>配合基建保障处完成上级部门评审</a:t>
            </a:r>
            <a:r>
              <a:rPr lang="zh-CN" altLang="en-US" sz="3200" dirty="0">
                <a:solidFill>
                  <a:schemeClr val="tx1"/>
                </a:solidFill>
                <a:latin typeface="+mn-ea"/>
                <a:ea typeface="+mn-ea"/>
                <a:cs typeface="+mn-ea"/>
              </a:rPr>
              <a:t>、现场答辩、检查等相关工作</a:t>
            </a:r>
            <a:r>
              <a:rPr lang="zh-CN" altLang="en-US" sz="3200" dirty="0" smtClean="0">
                <a:solidFill>
                  <a:schemeClr val="tx1"/>
                </a:solidFill>
                <a:latin typeface="+mn-ea"/>
                <a:ea typeface="+mn-ea"/>
                <a:cs typeface="+mn-ea"/>
              </a:rPr>
              <a:t>。</a:t>
            </a:r>
            <a:endParaRPr lang="en-US" altLang="zh-CN" sz="3200" dirty="0" smtClean="0">
              <a:solidFill>
                <a:schemeClr val="tx1"/>
              </a:solidFill>
              <a:latin typeface="+mn-ea"/>
              <a:ea typeface="+mn-ea"/>
              <a:cs typeface="+mn-ea"/>
            </a:endParaRPr>
          </a:p>
          <a:p>
            <a:pPr marL="0" indent="720090" algn="just" eaLnBrk="1" latinLnBrk="0" hangingPunct="1">
              <a:lnSpc>
                <a:spcPct val="150000"/>
              </a:lnSpc>
            </a:pPr>
            <a:endParaRPr lang="en-US" altLang="zh-CN" sz="3200" dirty="0" smtClean="0">
              <a:solidFill>
                <a:schemeClr val="tx1"/>
              </a:solidFill>
              <a:latin typeface="+mn-ea"/>
              <a:ea typeface="+mn-ea"/>
              <a:cs typeface="+mn-ea"/>
            </a:endParaRPr>
          </a:p>
          <a:p>
            <a:pPr indent="720090" algn="just">
              <a:lnSpc>
                <a:spcPct val="150000"/>
              </a:lnSpc>
            </a:pPr>
            <a:endParaRPr lang="en-US" altLang="zh-CN" sz="3200" dirty="0" smtClean="0">
              <a:solidFill>
                <a:schemeClr val="tx1"/>
              </a:solidFill>
              <a:latin typeface="+mn-ea"/>
              <a:ea typeface="+mn-ea"/>
              <a:cs typeface="+mn-ea"/>
            </a:endParaRPr>
          </a:p>
        </p:txBody>
      </p:sp>
      <p:sp>
        <p:nvSpPr>
          <p:cNvPr id="14" name="TextBox 7"/>
          <p:cNvSpPr txBox="1">
            <a:spLocks noChangeArrowheads="1"/>
          </p:cNvSpPr>
          <p:nvPr/>
        </p:nvSpPr>
        <p:spPr bwMode="auto">
          <a:xfrm>
            <a:off x="523875" y="219075"/>
            <a:ext cx="11933238" cy="1568450"/>
          </a:xfrm>
          <a:prstGeom prst="rect">
            <a:avLst/>
          </a:prstGeom>
          <a:noFill/>
          <a:ln w="9525">
            <a:noFill/>
            <a:miter lim="800000"/>
          </a:ln>
        </p:spPr>
        <p:txBody>
          <a:bodyPr>
            <a:spAutoFit/>
          </a:bodyPr>
          <a:lstStyle/>
          <a:p>
            <a:r>
              <a:rPr lang="zh-CN" altLang="en-US" sz="4800" b="1" dirty="0">
                <a:solidFill>
                  <a:schemeClr val="bg1"/>
                </a:solidFill>
                <a:latin typeface="华文中宋" panose="02010600040101010101" pitchFamily="2" charset="-122"/>
                <a:ea typeface="华文中宋" panose="02010600040101010101" pitchFamily="2" charset="-122"/>
              </a:rPr>
              <a:t>二</a:t>
            </a:r>
            <a:r>
              <a:rPr lang="zh-CN" altLang="en-US" sz="4800" b="1" dirty="0" smtClean="0">
                <a:solidFill>
                  <a:schemeClr val="bg1"/>
                </a:solidFill>
                <a:latin typeface="华文中宋" panose="02010600040101010101" pitchFamily="2" charset="-122"/>
                <a:ea typeface="华文中宋" panose="02010600040101010101" pitchFamily="2" charset="-122"/>
              </a:rPr>
              <a:t>、专项资金申报具体要求</a:t>
            </a:r>
            <a:endParaRPr lang="zh-CN" altLang="en-US" sz="4800" b="1" dirty="0">
              <a:solidFill>
                <a:schemeClr val="bg1"/>
              </a:solidFill>
              <a:latin typeface="华文中宋" panose="02010600040101010101" pitchFamily="2" charset="-122"/>
              <a:ea typeface="华文中宋" panose="02010600040101010101" pitchFamily="2" charset="-122"/>
            </a:endParaRPr>
          </a:p>
          <a:p>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6388" name="矩形 7"/>
          <p:cNvSpPr>
            <a:spLocks noChangeArrowheads="1"/>
          </p:cNvSpPr>
          <p:nvPr/>
        </p:nvSpPr>
        <p:spPr bwMode="auto">
          <a:xfrm>
            <a:off x="0" y="1314495"/>
            <a:ext cx="14617624" cy="8454509"/>
          </a:xfrm>
          <a:prstGeom prst="rect">
            <a:avLst/>
          </a:prstGeom>
          <a:noFill/>
          <a:ln w="25400" algn="ctr">
            <a:noFill/>
            <a:miter lim="800000"/>
          </a:ln>
        </p:spPr>
        <p:txBody>
          <a:bodyPr lIns="90770" tIns="45384" rIns="90770" bIns="45384" anchor="ctr"/>
          <a:lstStyle/>
          <a:p>
            <a:pPr marL="0" indent="720090" algn="just" eaLnBrk="1" latinLnBrk="0" hangingPunct="1">
              <a:lnSpc>
                <a:spcPct val="150000"/>
              </a:lnSpc>
            </a:pPr>
            <a:r>
              <a:rPr lang="zh-CN" altLang="en-US" sz="3200" dirty="0" smtClean="0">
                <a:solidFill>
                  <a:schemeClr val="tx1"/>
                </a:solidFill>
                <a:latin typeface="+mn-ea"/>
                <a:ea typeface="+mn-ea"/>
                <a:cs typeface="+mn-ea"/>
              </a:rPr>
              <a:t>基建保障处配合工作：</a:t>
            </a:r>
            <a:endParaRPr lang="en-US" altLang="zh-CN" sz="3200" dirty="0">
              <a:solidFill>
                <a:schemeClr val="tx1"/>
              </a:solidFill>
              <a:latin typeface="+mn-ea"/>
              <a:ea typeface="+mn-ea"/>
              <a:cs typeface="+mn-ea"/>
            </a:endParaRPr>
          </a:p>
          <a:p>
            <a:pPr marL="0" indent="720090" algn="just" eaLnBrk="1" latinLnBrk="0" hangingPunct="1">
              <a:lnSpc>
                <a:spcPct val="150000"/>
              </a:lnSpc>
            </a:pPr>
            <a:r>
              <a:rPr lang="en-US" altLang="zh-CN" sz="3200" dirty="0" smtClean="0">
                <a:solidFill>
                  <a:schemeClr val="tx1"/>
                </a:solidFill>
                <a:latin typeface="+mn-ea"/>
                <a:ea typeface="+mn-ea"/>
                <a:cs typeface="+mn-ea"/>
              </a:rPr>
              <a:t>1.</a:t>
            </a:r>
            <a:r>
              <a:rPr lang="zh-CN" altLang="en-US" sz="3200" dirty="0" smtClean="0">
                <a:solidFill>
                  <a:schemeClr val="tx1"/>
                </a:solidFill>
                <a:latin typeface="+mn-ea"/>
                <a:ea typeface="+mn-ea"/>
                <a:cs typeface="+mn-ea"/>
              </a:rPr>
              <a:t>审核项目是否符合专项资金确定</a:t>
            </a:r>
            <a:r>
              <a:rPr lang="zh-CN" altLang="en-US" sz="3200" dirty="0">
                <a:solidFill>
                  <a:schemeClr val="tx1"/>
                </a:solidFill>
                <a:latin typeface="+mn-ea"/>
                <a:ea typeface="+mn-ea"/>
                <a:cs typeface="+mn-ea"/>
              </a:rPr>
              <a:t>的支持</a:t>
            </a:r>
            <a:r>
              <a:rPr lang="zh-CN" altLang="en-US" sz="3200" dirty="0" smtClean="0">
                <a:solidFill>
                  <a:schemeClr val="tx1"/>
                </a:solidFill>
                <a:latin typeface="+mn-ea"/>
                <a:ea typeface="+mn-ea"/>
                <a:cs typeface="+mn-ea"/>
              </a:rPr>
              <a:t>范围。</a:t>
            </a:r>
            <a:endParaRPr lang="en-US" altLang="zh-CN" sz="3200" dirty="0" smtClean="0">
              <a:solidFill>
                <a:schemeClr val="tx1"/>
              </a:solidFill>
              <a:latin typeface="+mn-ea"/>
              <a:ea typeface="+mn-ea"/>
              <a:cs typeface="+mn-ea"/>
            </a:endParaRPr>
          </a:p>
          <a:p>
            <a:pPr marL="0" indent="720090" algn="just" eaLnBrk="1" latinLnBrk="0" hangingPunct="1">
              <a:lnSpc>
                <a:spcPct val="150000"/>
              </a:lnSpc>
            </a:pPr>
            <a:r>
              <a:rPr lang="en-US" altLang="zh-CN" sz="3200" dirty="0" smtClean="0">
                <a:solidFill>
                  <a:schemeClr val="tx1"/>
                </a:solidFill>
                <a:latin typeface="+mn-ea"/>
                <a:ea typeface="+mn-ea"/>
                <a:cs typeface="+mn-ea"/>
              </a:rPr>
              <a:t>2.</a:t>
            </a:r>
            <a:r>
              <a:rPr lang="zh-CN" altLang="en-US" sz="3200" dirty="0" smtClean="0">
                <a:solidFill>
                  <a:schemeClr val="tx1"/>
                </a:solidFill>
                <a:latin typeface="+mn-ea"/>
                <a:ea typeface="+mn-ea"/>
                <a:cs typeface="+mn-ea"/>
              </a:rPr>
              <a:t>审核项目是否为专项资金明确禁止的内容。</a:t>
            </a:r>
            <a:endParaRPr lang="en-US" altLang="zh-CN" sz="3200" dirty="0" smtClean="0">
              <a:solidFill>
                <a:schemeClr val="tx1"/>
              </a:solidFill>
              <a:latin typeface="+mn-ea"/>
              <a:ea typeface="+mn-ea"/>
              <a:cs typeface="+mn-ea"/>
            </a:endParaRPr>
          </a:p>
          <a:p>
            <a:pPr marL="0" indent="720090" algn="just" eaLnBrk="1" latinLnBrk="0" hangingPunct="1">
              <a:lnSpc>
                <a:spcPct val="150000"/>
              </a:lnSpc>
            </a:pPr>
            <a:r>
              <a:rPr lang="en-US" altLang="zh-CN" sz="3200" dirty="0" smtClean="0">
                <a:solidFill>
                  <a:schemeClr val="tx1"/>
                </a:solidFill>
                <a:latin typeface="+mn-ea"/>
                <a:ea typeface="+mn-ea"/>
                <a:cs typeface="+mn-ea"/>
              </a:rPr>
              <a:t>3.</a:t>
            </a:r>
            <a:r>
              <a:rPr lang="zh-CN" altLang="en-US" sz="3200" dirty="0" smtClean="0">
                <a:solidFill>
                  <a:schemeClr val="tx1"/>
                </a:solidFill>
                <a:latin typeface="+mn-ea"/>
                <a:ea typeface="+mn-ea"/>
                <a:cs typeface="+mn-ea"/>
              </a:rPr>
              <a:t>审核项目</a:t>
            </a:r>
            <a:r>
              <a:rPr lang="zh-CN" altLang="en-US" sz="3200" dirty="0">
                <a:solidFill>
                  <a:schemeClr val="tx1"/>
                </a:solidFill>
                <a:latin typeface="+mn-ea"/>
                <a:ea typeface="+mn-ea"/>
                <a:cs typeface="+mn-ea"/>
              </a:rPr>
              <a:t>方案是否</a:t>
            </a:r>
            <a:r>
              <a:rPr lang="zh-CN" altLang="en-US" sz="3200" dirty="0" smtClean="0">
                <a:solidFill>
                  <a:schemeClr val="tx1"/>
                </a:solidFill>
                <a:latin typeface="+mn-ea"/>
                <a:ea typeface="+mn-ea"/>
                <a:cs typeface="+mn-ea"/>
              </a:rPr>
              <a:t>可行，是否具备实施条件。</a:t>
            </a:r>
            <a:endParaRPr lang="en-US" altLang="zh-CN" sz="3200" dirty="0" smtClean="0">
              <a:solidFill>
                <a:schemeClr val="tx1"/>
              </a:solidFill>
              <a:latin typeface="+mn-ea"/>
              <a:ea typeface="+mn-ea"/>
              <a:cs typeface="+mn-ea"/>
            </a:endParaRPr>
          </a:p>
          <a:p>
            <a:pPr marL="0" indent="720090" algn="just" eaLnBrk="1" latinLnBrk="0" hangingPunct="1">
              <a:lnSpc>
                <a:spcPct val="150000"/>
              </a:lnSpc>
            </a:pPr>
            <a:r>
              <a:rPr lang="en-US" altLang="zh-CN" sz="3200" dirty="0" smtClean="0">
                <a:solidFill>
                  <a:schemeClr val="tx1"/>
                </a:solidFill>
                <a:latin typeface="+mn-ea"/>
                <a:ea typeface="+mn-ea"/>
                <a:cs typeface="+mn-ea"/>
              </a:rPr>
              <a:t>4.</a:t>
            </a:r>
            <a:r>
              <a:rPr lang="zh-CN" altLang="en-US" sz="3200" b="1" dirty="0" smtClean="0">
                <a:solidFill>
                  <a:schemeClr val="tx1"/>
                </a:solidFill>
                <a:latin typeface="+mn-ea"/>
                <a:ea typeface="+mn-ea"/>
                <a:cs typeface="+mn-ea"/>
              </a:rPr>
              <a:t>组织现场勘查并编制初步设计概算</a:t>
            </a:r>
            <a:r>
              <a:rPr lang="zh-CN" altLang="en-US" sz="3200" dirty="0" smtClean="0">
                <a:solidFill>
                  <a:schemeClr val="tx1"/>
                </a:solidFill>
                <a:latin typeface="+mn-ea"/>
                <a:ea typeface="+mn-ea"/>
                <a:cs typeface="+mn-ea"/>
                <a:sym typeface="+mn-ea"/>
              </a:rPr>
              <a:t>。</a:t>
            </a:r>
            <a:endParaRPr lang="zh-CN" altLang="en-US" sz="3200" dirty="0" smtClean="0">
              <a:solidFill>
                <a:schemeClr val="tx1"/>
              </a:solidFill>
              <a:latin typeface="+mn-ea"/>
              <a:ea typeface="+mn-ea"/>
              <a:cs typeface="+mn-ea"/>
            </a:endParaRPr>
          </a:p>
          <a:p>
            <a:pPr marL="0" indent="720090" algn="just" eaLnBrk="1" latinLnBrk="0" hangingPunct="1">
              <a:lnSpc>
                <a:spcPct val="150000"/>
              </a:lnSpc>
            </a:pPr>
            <a:r>
              <a:rPr lang="en-US" altLang="zh-CN" sz="3200" dirty="0" smtClean="0">
                <a:solidFill>
                  <a:schemeClr val="tx1"/>
                </a:solidFill>
                <a:latin typeface="+mn-ea"/>
                <a:ea typeface="+mn-ea"/>
                <a:cs typeface="+mn-ea"/>
              </a:rPr>
              <a:t>5.</a:t>
            </a:r>
            <a:r>
              <a:rPr lang="zh-CN" altLang="en-US" sz="3200" dirty="0" smtClean="0">
                <a:solidFill>
                  <a:schemeClr val="tx1"/>
                </a:solidFill>
                <a:latin typeface="+mn-ea"/>
                <a:ea typeface="+mn-ea"/>
                <a:cs typeface="+mn-ea"/>
              </a:rPr>
              <a:t>组织编制归口管理部门的项目</a:t>
            </a:r>
            <a:r>
              <a:rPr lang="zh-CN" altLang="en-US" sz="3200" dirty="0">
                <a:solidFill>
                  <a:schemeClr val="tx1"/>
                </a:solidFill>
                <a:latin typeface="+mn-ea"/>
                <a:ea typeface="+mn-ea"/>
                <a:cs typeface="+mn-ea"/>
              </a:rPr>
              <a:t>申报书、绩效目标</a:t>
            </a:r>
            <a:r>
              <a:rPr lang="zh-CN" altLang="en-US" sz="3200" dirty="0" smtClean="0">
                <a:solidFill>
                  <a:schemeClr val="tx1"/>
                </a:solidFill>
                <a:latin typeface="+mn-ea"/>
                <a:ea typeface="+mn-ea"/>
                <a:cs typeface="+mn-ea"/>
              </a:rPr>
              <a:t>、预算造价等</a:t>
            </a:r>
            <a:r>
              <a:rPr lang="zh-CN" altLang="en-US" sz="3200" dirty="0">
                <a:solidFill>
                  <a:schemeClr val="tx1"/>
                </a:solidFill>
                <a:latin typeface="+mn-ea"/>
                <a:ea typeface="+mn-ea"/>
                <a:cs typeface="+mn-ea"/>
              </a:rPr>
              <a:t>预算资料</a:t>
            </a:r>
            <a:r>
              <a:rPr lang="zh-CN" altLang="en-US" sz="3200" dirty="0" smtClean="0">
                <a:solidFill>
                  <a:schemeClr val="tx1"/>
                </a:solidFill>
                <a:latin typeface="+mn-ea"/>
                <a:ea typeface="+mn-ea"/>
                <a:cs typeface="+mn-ea"/>
              </a:rPr>
              <a:t>。</a:t>
            </a:r>
            <a:endParaRPr lang="en-US" altLang="zh-CN" sz="3200" dirty="0" smtClean="0">
              <a:solidFill>
                <a:schemeClr val="tx1"/>
              </a:solidFill>
              <a:latin typeface="+mn-ea"/>
              <a:ea typeface="+mn-ea"/>
              <a:cs typeface="+mn-ea"/>
            </a:endParaRPr>
          </a:p>
          <a:p>
            <a:pPr marL="0" indent="720090" algn="just" eaLnBrk="1" latinLnBrk="0" hangingPunct="1">
              <a:lnSpc>
                <a:spcPct val="150000"/>
              </a:lnSpc>
            </a:pPr>
            <a:r>
              <a:rPr lang="en-US" altLang="zh-CN" sz="3200" dirty="0">
                <a:solidFill>
                  <a:schemeClr val="tx1"/>
                </a:solidFill>
                <a:latin typeface="+mn-ea"/>
                <a:ea typeface="+mn-ea"/>
                <a:cs typeface="+mn-ea"/>
              </a:rPr>
              <a:t>6</a:t>
            </a:r>
            <a:r>
              <a:rPr lang="en-US" altLang="zh-CN" sz="3200" dirty="0" smtClean="0">
                <a:solidFill>
                  <a:schemeClr val="tx1"/>
                </a:solidFill>
                <a:latin typeface="+mn-ea"/>
                <a:ea typeface="+mn-ea"/>
                <a:cs typeface="+mn-ea"/>
              </a:rPr>
              <a:t>.</a:t>
            </a:r>
            <a:r>
              <a:rPr lang="zh-CN" altLang="en-US" sz="3200" dirty="0" smtClean="0">
                <a:solidFill>
                  <a:schemeClr val="tx1"/>
                </a:solidFill>
                <a:latin typeface="+mn-ea"/>
                <a:ea typeface="+mn-ea"/>
                <a:cs typeface="+mn-ea"/>
              </a:rPr>
              <a:t>配合财务处</a:t>
            </a:r>
            <a:r>
              <a:rPr lang="zh-CN" altLang="en-US" sz="3200" dirty="0">
                <a:solidFill>
                  <a:schemeClr val="tx1"/>
                </a:solidFill>
                <a:latin typeface="+mn-ea"/>
                <a:ea typeface="+mn-ea"/>
                <a:cs typeface="+mn-ea"/>
              </a:rPr>
              <a:t>完成上级部门评审、现场答辩、检查等相关工作</a:t>
            </a:r>
            <a:r>
              <a:rPr lang="zh-CN" altLang="en-US" sz="3200" dirty="0" smtClean="0">
                <a:solidFill>
                  <a:schemeClr val="tx1"/>
                </a:solidFill>
                <a:latin typeface="+mn-ea"/>
                <a:ea typeface="+mn-ea"/>
                <a:cs typeface="+mn-ea"/>
              </a:rPr>
              <a:t>。</a:t>
            </a:r>
          </a:p>
        </p:txBody>
      </p:sp>
      <p:sp>
        <p:nvSpPr>
          <p:cNvPr id="14" name="TextBox 7"/>
          <p:cNvSpPr txBox="1">
            <a:spLocks noChangeArrowheads="1"/>
          </p:cNvSpPr>
          <p:nvPr/>
        </p:nvSpPr>
        <p:spPr bwMode="auto">
          <a:xfrm>
            <a:off x="144780" y="161925"/>
            <a:ext cx="11861800" cy="1090930"/>
          </a:xfrm>
          <a:prstGeom prst="rect">
            <a:avLst/>
          </a:prstGeom>
          <a:noFill/>
          <a:ln w="9525">
            <a:noFill/>
            <a:miter lim="800000"/>
          </a:ln>
        </p:spPr>
        <p:txBody>
          <a:bodyPr wrap="square">
            <a:noAutofit/>
          </a:bodyPr>
          <a:lstStyle/>
          <a:p>
            <a:r>
              <a:rPr lang="zh-CN" altLang="en-US" sz="4800" b="1" dirty="0">
                <a:solidFill>
                  <a:schemeClr val="bg1"/>
                </a:solidFill>
                <a:latin typeface="华文中宋" panose="02010600040101010101" pitchFamily="2" charset="-122"/>
                <a:ea typeface="华文中宋" panose="02010600040101010101" pitchFamily="2" charset="-122"/>
              </a:rPr>
              <a:t>二</a:t>
            </a:r>
            <a:r>
              <a:rPr lang="zh-CN" altLang="en-US" sz="4800" b="1" dirty="0" smtClean="0">
                <a:solidFill>
                  <a:schemeClr val="bg1"/>
                </a:solidFill>
                <a:latin typeface="华文中宋" panose="02010600040101010101" pitchFamily="2" charset="-122"/>
                <a:ea typeface="华文中宋" panose="02010600040101010101" pitchFamily="2" charset="-122"/>
              </a:rPr>
              <a:t>、专项资金申报具体要求</a:t>
            </a:r>
            <a:endParaRPr lang="zh-CN" altLang="en-US" sz="4800" b="1" dirty="0">
              <a:solidFill>
                <a:schemeClr val="bg1"/>
              </a:solidFill>
              <a:latin typeface="华文中宋" panose="02010600040101010101" pitchFamily="2" charset="-122"/>
              <a:ea typeface="华文中宋" panose="02010600040101010101" pitchFamily="2" charset="-122"/>
            </a:endParaRPr>
          </a:p>
          <a:p>
            <a:r>
              <a:rPr lang="en-US" altLang="zh-CN" sz="4800" b="1" dirty="0" smtClean="0">
                <a:solidFill>
                  <a:schemeClr val="bg1"/>
                </a:solidFill>
                <a:latin typeface="微软雅黑" panose="020B0503020204020204" charset="-122"/>
                <a:ea typeface="微软雅黑" panose="020B0503020204020204" charset="-122"/>
              </a:rPr>
              <a:t>        </a:t>
            </a:r>
          </a:p>
          <a:p>
            <a:endParaRPr lang="zh-CN" altLang="en-US" sz="4800" b="1" dirty="0">
              <a:solidFill>
                <a:schemeClr val="bg1"/>
              </a:solidFill>
              <a:latin typeface="微软雅黑" panose="020B0503020204020204" charset="-122"/>
              <a:ea typeface="微软雅黑" panose="020B0503020204020204"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矩形 5"/>
          <p:cNvSpPr>
            <a:spLocks noChangeArrowheads="1"/>
          </p:cNvSpPr>
          <p:nvPr/>
        </p:nvSpPr>
        <p:spPr bwMode="auto">
          <a:xfrm>
            <a:off x="-11748" y="1751415"/>
            <a:ext cx="15122525" cy="1423968"/>
          </a:xfrm>
          <a:prstGeom prst="rect">
            <a:avLst/>
          </a:prstGeom>
          <a:solidFill>
            <a:srgbClr val="F6E6F1"/>
          </a:solidFill>
          <a:ln w="25400" algn="ctr">
            <a:noFill/>
            <a:miter lim="800000"/>
          </a:ln>
        </p:spPr>
        <p:txBody>
          <a:bodyPr lIns="91428" tIns="45713" rIns="91428" bIns="45713" anchor="ctr"/>
          <a:lstStyle/>
          <a:p>
            <a:pPr algn="ctr" defTabSz="1592580"/>
            <a:endParaRPr lang="zh-CN" altLang="en-US" sz="3500">
              <a:solidFill>
                <a:srgbClr val="FFFFFF"/>
              </a:solidFill>
              <a:latin typeface="Calibri" panose="020F0502020204030204" pitchFamily="34" charset="0"/>
            </a:endParaRPr>
          </a:p>
        </p:txBody>
      </p:sp>
      <p:sp>
        <p:nvSpPr>
          <p:cNvPr id="16390" name="Rectangle 19"/>
          <p:cNvSpPr>
            <a:spLocks noChangeArrowheads="1"/>
          </p:cNvSpPr>
          <p:nvPr/>
        </p:nvSpPr>
        <p:spPr bwMode="auto">
          <a:xfrm>
            <a:off x="0" y="1752956"/>
            <a:ext cx="360363" cy="1433504"/>
          </a:xfrm>
          <a:prstGeom prst="rect">
            <a:avLst/>
          </a:prstGeom>
          <a:solidFill>
            <a:srgbClr val="812F6A"/>
          </a:solidFill>
          <a:ln w="9525">
            <a:solidFill>
              <a:srgbClr val="812F6A"/>
            </a:solidFill>
            <a:miter lim="800000"/>
          </a:ln>
        </p:spPr>
        <p:txBody>
          <a:bodyPr wrap="none" anchor="ctr"/>
          <a:lstStyle/>
          <a:p>
            <a:endParaRPr lang="zh-CN" altLang="en-US"/>
          </a:p>
        </p:txBody>
      </p:sp>
      <p:sp>
        <p:nvSpPr>
          <p:cNvPr id="16391" name="Rectangle 20"/>
          <p:cNvSpPr>
            <a:spLocks noChangeArrowheads="1"/>
          </p:cNvSpPr>
          <p:nvPr/>
        </p:nvSpPr>
        <p:spPr bwMode="auto">
          <a:xfrm>
            <a:off x="431800" y="1752956"/>
            <a:ext cx="144463" cy="1433504"/>
          </a:xfrm>
          <a:prstGeom prst="rect">
            <a:avLst/>
          </a:prstGeom>
          <a:solidFill>
            <a:srgbClr val="812F6A"/>
          </a:solidFill>
          <a:ln w="9525">
            <a:noFill/>
            <a:miter lim="800000"/>
          </a:ln>
        </p:spPr>
        <p:txBody>
          <a:bodyPr wrap="none" anchor="ctr"/>
          <a:lstStyle/>
          <a:p>
            <a:endParaRPr lang="zh-CN" altLang="en-US"/>
          </a:p>
        </p:txBody>
      </p:sp>
      <p:sp>
        <p:nvSpPr>
          <p:cNvPr id="16388" name="矩形 7"/>
          <p:cNvSpPr>
            <a:spLocks noChangeArrowheads="1"/>
          </p:cNvSpPr>
          <p:nvPr/>
        </p:nvSpPr>
        <p:spPr bwMode="auto">
          <a:xfrm>
            <a:off x="1346156" y="2989246"/>
            <a:ext cx="12697460" cy="7099935"/>
          </a:xfrm>
          <a:prstGeom prst="rect">
            <a:avLst/>
          </a:prstGeom>
          <a:noFill/>
          <a:ln w="25400" algn="ctr">
            <a:noFill/>
            <a:miter lim="800000"/>
          </a:ln>
        </p:spPr>
        <p:txBody>
          <a:bodyPr lIns="90770" tIns="45384" rIns="90770" bIns="45384" anchor="ctr"/>
          <a:lstStyle/>
          <a:p>
            <a:pPr marL="536575" indent="-536575" algn="l">
              <a:lnSpc>
                <a:spcPct val="150000"/>
              </a:lnSpc>
              <a:spcAft>
                <a:spcPts val="1200"/>
              </a:spcAft>
              <a:buClrTx/>
              <a:buSzTx/>
              <a:buFontTx/>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一、专项资金支持范围</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二、专项资金</a:t>
            </a:r>
            <a:r>
              <a:rPr lang="zh-CN" altLang="en-US" sz="3600" dirty="0" smtClean="0">
                <a:solidFill>
                  <a:schemeClr val="bg1">
                    <a:lumMod val="50000"/>
                  </a:schemeClr>
                </a:solidFill>
                <a:ea typeface="黑体" panose="02010609060101010101" pitchFamily="49" charset="-122"/>
                <a:cs typeface="Times New Roman" panose="02020603050405020304" pitchFamily="18" charset="0"/>
              </a:rPr>
              <a:t>申报具体要求</a:t>
            </a:r>
            <a:endParaRPr lang="en-US" altLang="zh-CN" sz="3600" dirty="0" smtClean="0">
              <a:solidFill>
                <a:schemeClr val="bg1">
                  <a:lumMod val="50000"/>
                </a:schemeClr>
              </a:solidFill>
              <a:ea typeface="黑体" panose="02010609060101010101" pitchFamily="49" charset="-122"/>
              <a:cs typeface="Times New Roman" panose="02020603050405020304" pitchFamily="18" charset="0"/>
            </a:endParaRPr>
          </a:p>
          <a:p>
            <a:pPr marL="536575" indent="-536575" algn="l">
              <a:lnSpc>
                <a:spcPct val="150000"/>
              </a:lnSpc>
              <a:spcAft>
                <a:spcPts val="1200"/>
              </a:spcAft>
              <a:buClrTx/>
              <a:buSzTx/>
              <a:buFontTx/>
              <a:defRPr/>
            </a:pPr>
            <a:r>
              <a:rPr lang="zh-CN" altLang="en-US" sz="3600" dirty="0">
                <a:ea typeface="黑体" panose="02010609060101010101" pitchFamily="49" charset="-122"/>
                <a:cs typeface="Times New Roman" panose="02020603050405020304" pitchFamily="18" charset="0"/>
              </a:rPr>
              <a:t>三、专项资金申报时间安排</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四、专项资金项目排序</a:t>
            </a:r>
          </a:p>
          <a:p>
            <a:pPr marL="536575" indent="-536575">
              <a:lnSpc>
                <a:spcPct val="150000"/>
              </a:lnSpc>
              <a:spcAft>
                <a:spcPts val="1200"/>
              </a:spcAft>
              <a:defRPr/>
            </a:pPr>
            <a:r>
              <a:rPr lang="zh-CN" altLang="en-US" sz="3600" dirty="0" smtClean="0">
                <a:solidFill>
                  <a:schemeClr val="bg1">
                    <a:lumMod val="50000"/>
                  </a:schemeClr>
                </a:solidFill>
                <a:ea typeface="黑体" panose="02010609060101010101" pitchFamily="49" charset="-122"/>
                <a:cs typeface="Times New Roman" panose="02020603050405020304" pitchFamily="18" charset="0"/>
              </a:rPr>
              <a:t>五</a:t>
            </a:r>
            <a:r>
              <a:rPr lang="zh-CN" altLang="en-US" sz="3600" dirty="0">
                <a:solidFill>
                  <a:schemeClr val="bg1">
                    <a:lumMod val="50000"/>
                  </a:schemeClr>
                </a:solidFill>
                <a:ea typeface="黑体" panose="02010609060101010101" pitchFamily="49" charset="-122"/>
                <a:cs typeface="Times New Roman" panose="02020603050405020304" pitchFamily="18" charset="0"/>
              </a:rPr>
              <a:t>、专项资金申报书填写要求</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254" y="8177310"/>
            <a:ext cx="9650756" cy="251609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42606" y="234132"/>
            <a:ext cx="1377441" cy="1368152"/>
          </a:xfrm>
          <a:prstGeom prst="rect">
            <a:avLst/>
          </a:prstGeom>
        </p:spPr>
      </p:pic>
      <p:sp>
        <p:nvSpPr>
          <p:cNvPr id="10" name="矩形 6"/>
          <p:cNvSpPr>
            <a:spLocks noChangeArrowheads="1"/>
          </p:cNvSpPr>
          <p:nvPr/>
        </p:nvSpPr>
        <p:spPr bwMode="auto">
          <a:xfrm>
            <a:off x="1433753" y="1369019"/>
            <a:ext cx="1957070" cy="1720850"/>
          </a:xfrm>
          <a:prstGeom prst="rect">
            <a:avLst/>
          </a:prstGeom>
          <a:noFill/>
          <a:ln w="9525">
            <a:noFill/>
            <a:miter lim="800000"/>
          </a:ln>
        </p:spPr>
        <p:txBody>
          <a:bodyPr wrap="none" lIns="90770" tIns="45384" rIns="90770" bIns="45384">
            <a:spAutoFit/>
          </a:bodyPr>
          <a:lstStyle/>
          <a:p>
            <a:pPr algn="ctr" defTabSz="1592580">
              <a:lnSpc>
                <a:spcPct val="200000"/>
              </a:lnSpc>
            </a:pPr>
            <a:r>
              <a:rPr lang="zh-CN" altLang="en-US"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目  录</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0" name="Straight Connector 50"/>
          <p:cNvCxnSpPr/>
          <p:nvPr/>
        </p:nvCxnSpPr>
        <p:spPr>
          <a:xfrm>
            <a:off x="523963" y="9549651"/>
            <a:ext cx="13301521" cy="7089"/>
          </a:xfrm>
          <a:prstGeom prst="line">
            <a:avLst/>
          </a:prstGeom>
          <a:ln>
            <a:solidFill>
              <a:schemeClr val="bg2">
                <a:lumMod val="90000"/>
              </a:schemeClr>
            </a:solidFill>
            <a:prstDash val="sysDot"/>
            <a:tailEnd type="oval" w="med" len="med"/>
          </a:ln>
        </p:spPr>
        <p:style>
          <a:lnRef idx="3">
            <a:schemeClr val="lt1"/>
          </a:lnRef>
          <a:fillRef idx="1">
            <a:schemeClr val="accent3"/>
          </a:fillRef>
          <a:effectRef idx="1">
            <a:schemeClr val="accent3"/>
          </a:effectRef>
          <a:fontRef idx="minor">
            <a:schemeClr val="lt1"/>
          </a:fontRef>
        </p:style>
      </p:cxnSp>
      <p:cxnSp>
        <p:nvCxnSpPr>
          <p:cNvPr id="12" name="Straight Connector 22"/>
          <p:cNvCxnSpPr/>
          <p:nvPr/>
        </p:nvCxnSpPr>
        <p:spPr>
          <a:xfrm flipH="1">
            <a:off x="485009" y="2178050"/>
            <a:ext cx="19181" cy="7449204"/>
          </a:xfrm>
          <a:prstGeom prst="line">
            <a:avLst/>
          </a:prstGeom>
          <a:ln w="28575" cmpd="sng">
            <a:solidFill>
              <a:schemeClr val="accent1">
                <a:shade val="50000"/>
              </a:schemeClr>
            </a:solidFill>
            <a:prstDash val="sysDash"/>
          </a:ln>
          <a:effectLst/>
        </p:spPr>
        <p:style>
          <a:lnRef idx="1">
            <a:schemeClr val="accent1"/>
          </a:lnRef>
          <a:fillRef idx="0">
            <a:schemeClr val="accent1"/>
          </a:fillRef>
          <a:effectRef idx="0">
            <a:schemeClr val="accent1"/>
          </a:effectRef>
          <a:fontRef idx="minor">
            <a:schemeClr val="tx1"/>
          </a:fontRef>
        </p:style>
      </p:cxnSp>
      <p:cxnSp>
        <p:nvCxnSpPr>
          <p:cNvPr id="13" name="Straight Connector 23"/>
          <p:cNvCxnSpPr/>
          <p:nvPr/>
        </p:nvCxnSpPr>
        <p:spPr>
          <a:xfrm>
            <a:off x="485009" y="2479721"/>
            <a:ext cx="6532257" cy="0"/>
          </a:xfrm>
          <a:prstGeom prst="line">
            <a:avLst/>
          </a:prstGeom>
          <a:ln w="22225">
            <a:solidFill>
              <a:schemeClr val="bg1"/>
            </a:solidFill>
            <a:prstDash val="sysDot"/>
          </a:ln>
          <a:effectLst/>
        </p:spPr>
        <p:style>
          <a:lnRef idx="1">
            <a:schemeClr val="accent1"/>
          </a:lnRef>
          <a:fillRef idx="0">
            <a:schemeClr val="accent1"/>
          </a:fillRef>
          <a:effectRef idx="0">
            <a:schemeClr val="accent1"/>
          </a:effectRef>
          <a:fontRef idx="minor">
            <a:schemeClr val="tx1"/>
          </a:fontRef>
        </p:style>
      </p:cxnSp>
      <p:cxnSp>
        <p:nvCxnSpPr>
          <p:cNvPr id="14" name="Straight Connector 24"/>
          <p:cNvCxnSpPr/>
          <p:nvPr/>
        </p:nvCxnSpPr>
        <p:spPr>
          <a:xfrm>
            <a:off x="7017263" y="2493724"/>
            <a:ext cx="0" cy="2912485"/>
          </a:xfrm>
          <a:prstGeom prst="line">
            <a:avLst/>
          </a:prstGeom>
          <a:ln w="22225">
            <a:solidFill>
              <a:schemeClr val="bg1"/>
            </a:solidFill>
            <a:prstDash val="sysDot"/>
          </a:ln>
        </p:spPr>
        <p:style>
          <a:lnRef idx="1">
            <a:schemeClr val="accent1"/>
          </a:lnRef>
          <a:fillRef idx="0">
            <a:schemeClr val="accent1"/>
          </a:fillRef>
          <a:effectRef idx="0">
            <a:schemeClr val="accent1"/>
          </a:effectRef>
          <a:fontRef idx="minor">
            <a:schemeClr val="tx1"/>
          </a:fontRef>
        </p:style>
      </p:cxnSp>
      <p:cxnSp>
        <p:nvCxnSpPr>
          <p:cNvPr id="15" name="Straight Connector 25"/>
          <p:cNvCxnSpPr/>
          <p:nvPr/>
        </p:nvCxnSpPr>
        <p:spPr>
          <a:xfrm flipH="1" flipV="1">
            <a:off x="1713026" y="5406212"/>
            <a:ext cx="5300127" cy="5801"/>
          </a:xfrm>
          <a:prstGeom prst="line">
            <a:avLst/>
          </a:prstGeom>
          <a:ln w="22225">
            <a:solidFill>
              <a:schemeClr val="bg1"/>
            </a:solidFill>
            <a:prstDash val="sysDot"/>
            <a:tailEnd type="oval"/>
          </a:ln>
          <a:effectLst/>
        </p:spPr>
        <p:style>
          <a:lnRef idx="1">
            <a:schemeClr val="accent1"/>
          </a:lnRef>
          <a:fillRef idx="0">
            <a:schemeClr val="accent1"/>
          </a:fillRef>
          <a:effectRef idx="0">
            <a:schemeClr val="accent1"/>
          </a:effectRef>
          <a:fontRef idx="minor">
            <a:schemeClr val="tx1"/>
          </a:fontRef>
        </p:style>
      </p:cxnSp>
      <p:graphicFrame>
        <p:nvGraphicFramePr>
          <p:cNvPr id="5" name="图示 4"/>
          <p:cNvGraphicFramePr/>
          <p:nvPr>
            <p:extLst>
              <p:ext uri="{D42A27DB-BD31-4B8C-83A1-F6EECF244321}">
                <p14:modId xmlns:p14="http://schemas.microsoft.com/office/powerpoint/2010/main" val="2672108090"/>
              </p:ext>
            </p:extLst>
          </p:nvPr>
        </p:nvGraphicFramePr>
        <p:xfrm>
          <a:off x="1548765" y="1713865"/>
          <a:ext cx="2498725" cy="212217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24" name="图示 23"/>
          <p:cNvGraphicFramePr/>
          <p:nvPr/>
        </p:nvGraphicFramePr>
        <p:xfrm>
          <a:off x="4109074" y="7984478"/>
          <a:ext cx="4728152" cy="1485473"/>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pSp>
        <p:nvGrpSpPr>
          <p:cNvPr id="6" name="组合 24"/>
          <p:cNvGrpSpPr/>
          <p:nvPr/>
        </p:nvGrpSpPr>
        <p:grpSpPr>
          <a:xfrm>
            <a:off x="4192270" y="2610485"/>
            <a:ext cx="1353185" cy="469900"/>
            <a:chOff x="1091864" y="524461"/>
            <a:chExt cx="209793" cy="245419"/>
          </a:xfrm>
        </p:grpSpPr>
        <p:sp>
          <p:nvSpPr>
            <p:cNvPr id="26" name="右箭头 25"/>
            <p:cNvSpPr/>
            <p:nvPr/>
          </p:nvSpPr>
          <p:spPr>
            <a:xfrm>
              <a:off x="1091864" y="524461"/>
              <a:ext cx="209793" cy="245419"/>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3595"/>
            </a:p>
          </p:txBody>
        </p:sp>
        <p:sp>
          <p:nvSpPr>
            <p:cNvPr id="27" name="右箭头 4"/>
            <p:cNvSpPr/>
            <p:nvPr/>
          </p:nvSpPr>
          <p:spPr>
            <a:xfrm>
              <a:off x="1091864" y="573545"/>
              <a:ext cx="146855" cy="1472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51180">
                <a:lnSpc>
                  <a:spcPct val="90000"/>
                </a:lnSpc>
                <a:spcAft>
                  <a:spcPct val="35000"/>
                </a:spcAft>
              </a:pPr>
              <a:endParaRPr lang="zh-CN" altLang="en-US" sz="1240"/>
            </a:p>
          </p:txBody>
        </p:sp>
      </p:grpSp>
      <p:grpSp>
        <p:nvGrpSpPr>
          <p:cNvPr id="10" name="组合 27"/>
          <p:cNvGrpSpPr/>
          <p:nvPr/>
        </p:nvGrpSpPr>
        <p:grpSpPr>
          <a:xfrm>
            <a:off x="9645014" y="1903730"/>
            <a:ext cx="3093085" cy="1462403"/>
            <a:chOff x="972718" y="-1401223"/>
            <a:chExt cx="1139625" cy="1061618"/>
          </a:xfrm>
        </p:grpSpPr>
        <p:sp>
          <p:nvSpPr>
            <p:cNvPr id="35" name="圆角矩形 34"/>
            <p:cNvSpPr/>
            <p:nvPr/>
          </p:nvSpPr>
          <p:spPr>
            <a:xfrm>
              <a:off x="1034250" y="-1401223"/>
              <a:ext cx="1004395" cy="1034883"/>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3595"/>
            </a:p>
          </p:txBody>
        </p:sp>
        <p:sp>
          <p:nvSpPr>
            <p:cNvPr id="36" name="圆角矩形 4"/>
            <p:cNvSpPr/>
            <p:nvPr/>
          </p:nvSpPr>
          <p:spPr>
            <a:xfrm>
              <a:off x="972718" y="-1365639"/>
              <a:ext cx="1139625" cy="102603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064" tIns="85064" rIns="85064" bIns="85064" numCol="1" spcCol="1270" anchor="ctr" anchorCtr="0">
              <a:noAutofit/>
            </a:bodyPr>
            <a:lstStyle/>
            <a:p>
              <a:pPr algn="ctr" defTabSz="992505">
                <a:lnSpc>
                  <a:spcPct val="90000"/>
                </a:lnSpc>
                <a:spcAft>
                  <a:spcPct val="35000"/>
                </a:spcAft>
              </a:pPr>
              <a:r>
                <a:rPr lang="en-US" altLang="zh-CN" sz="1600" dirty="0" smtClean="0">
                  <a:solidFill>
                    <a:srgbClr val="842258"/>
                  </a:solidFill>
                  <a:latin typeface="仿宋" panose="02010609060101010101" charset="-122"/>
                  <a:ea typeface="仿宋" panose="02010609060101010101" charset="-122"/>
                  <a:cs typeface="仿宋" panose="02010609060101010101" charset="-122"/>
                </a:rPr>
                <a:t>4</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月</a:t>
              </a:r>
              <a:r>
                <a:rPr lang="en-US" altLang="zh-CN" sz="1600" dirty="0" smtClean="0">
                  <a:solidFill>
                    <a:srgbClr val="842258"/>
                  </a:solidFill>
                  <a:latin typeface="仿宋" panose="02010609060101010101" charset="-122"/>
                  <a:ea typeface="仿宋" panose="02010609060101010101" charset="-122"/>
                  <a:cs typeface="仿宋" panose="02010609060101010101" charset="-122"/>
                </a:rPr>
                <a:t>26</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日</a:t>
              </a:r>
              <a:endParaRPr lang="en-US" altLang="zh-CN" sz="1600" dirty="0">
                <a:solidFill>
                  <a:srgbClr val="842258"/>
                </a:solidFill>
                <a:latin typeface="仿宋" panose="02010609060101010101" charset="-122"/>
                <a:ea typeface="仿宋" panose="02010609060101010101" charset="-122"/>
                <a:cs typeface="仿宋" panose="02010609060101010101" charset="-122"/>
              </a:endParaRPr>
            </a:p>
            <a:p>
              <a:pPr algn="ctr" defTabSz="992505">
                <a:lnSpc>
                  <a:spcPct val="90000"/>
                </a:lnSpc>
                <a:spcAft>
                  <a:spcPct val="35000"/>
                </a:spcAft>
              </a:pPr>
              <a:r>
                <a:rPr lang="zh-CN" altLang="en-US" sz="1600" dirty="0">
                  <a:solidFill>
                    <a:srgbClr val="842258"/>
                  </a:solidFill>
                  <a:latin typeface="仿宋" panose="02010609060101010101" charset="-122"/>
                  <a:ea typeface="仿宋" panose="02010609060101010101" charset="-122"/>
                  <a:cs typeface="仿宋" panose="02010609060101010101" charset="-122"/>
                </a:rPr>
                <a:t>财务处</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下达申报通知</a:t>
              </a:r>
              <a:endParaRPr lang="en-US" altLang="zh-CN" sz="1600" dirty="0">
                <a:solidFill>
                  <a:srgbClr val="842258"/>
                </a:solidFill>
                <a:latin typeface="仿宋" panose="02010609060101010101" charset="-122"/>
                <a:ea typeface="仿宋" panose="02010609060101010101" charset="-122"/>
                <a:cs typeface="仿宋" panose="02010609060101010101" charset="-122"/>
              </a:endParaRPr>
            </a:p>
            <a:p>
              <a:pPr algn="ctr" defTabSz="992505">
                <a:lnSpc>
                  <a:spcPct val="90000"/>
                </a:lnSpc>
                <a:spcAft>
                  <a:spcPct val="35000"/>
                </a:spcAft>
              </a:pPr>
              <a:r>
                <a:rPr lang="zh-CN" altLang="en-US" sz="1600" b="1" dirty="0">
                  <a:solidFill>
                    <a:srgbClr val="842258"/>
                  </a:solidFill>
                  <a:latin typeface="仿宋" panose="02010609060101010101" charset="-122"/>
                  <a:ea typeface="仿宋" panose="02010609060101010101" charset="-122"/>
                  <a:cs typeface="仿宋" panose="02010609060101010101" charset="-122"/>
                </a:rPr>
                <a:t>（财务处）</a:t>
              </a:r>
              <a:endParaRPr lang="en-US" altLang="zh-CN" sz="1600" b="1" dirty="0">
                <a:solidFill>
                  <a:srgbClr val="842258"/>
                </a:solidFill>
                <a:latin typeface="仿宋" panose="02010609060101010101" charset="-122"/>
                <a:ea typeface="仿宋" panose="02010609060101010101" charset="-122"/>
                <a:cs typeface="仿宋" panose="02010609060101010101" charset="-122"/>
              </a:endParaRPr>
            </a:p>
            <a:p>
              <a:pPr algn="ctr" defTabSz="992505">
                <a:lnSpc>
                  <a:spcPct val="90000"/>
                </a:lnSpc>
                <a:spcAft>
                  <a:spcPct val="35000"/>
                </a:spcAft>
              </a:pPr>
              <a:endParaRPr lang="zh-CN" altLang="en-US" sz="1600" b="1" dirty="0">
                <a:solidFill>
                  <a:srgbClr val="842258"/>
                </a:solidFill>
                <a:latin typeface="仿宋" panose="02010609060101010101" charset="-122"/>
                <a:ea typeface="仿宋" panose="02010609060101010101" charset="-122"/>
                <a:cs typeface="仿宋" panose="02010609060101010101" charset="-122"/>
              </a:endParaRPr>
            </a:p>
          </p:txBody>
        </p:sp>
      </p:grpSp>
      <p:grpSp>
        <p:nvGrpSpPr>
          <p:cNvPr id="18" name="组合 28"/>
          <p:cNvGrpSpPr/>
          <p:nvPr/>
        </p:nvGrpSpPr>
        <p:grpSpPr>
          <a:xfrm rot="10800000">
            <a:off x="8085455" y="4290695"/>
            <a:ext cx="1252220" cy="453390"/>
            <a:chOff x="2477295" y="524461"/>
            <a:chExt cx="209793" cy="245419"/>
          </a:xfrm>
        </p:grpSpPr>
        <p:sp>
          <p:nvSpPr>
            <p:cNvPr id="33" name="右箭头 32"/>
            <p:cNvSpPr/>
            <p:nvPr/>
          </p:nvSpPr>
          <p:spPr>
            <a:xfrm>
              <a:off x="2477295" y="524461"/>
              <a:ext cx="209793" cy="245419"/>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3595"/>
            </a:p>
          </p:txBody>
        </p:sp>
        <p:sp>
          <p:nvSpPr>
            <p:cNvPr id="34" name="右箭头 6"/>
            <p:cNvSpPr/>
            <p:nvPr/>
          </p:nvSpPr>
          <p:spPr>
            <a:xfrm>
              <a:off x="2477295" y="573545"/>
              <a:ext cx="146855" cy="1472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51180">
                <a:lnSpc>
                  <a:spcPct val="90000"/>
                </a:lnSpc>
                <a:spcAft>
                  <a:spcPct val="35000"/>
                </a:spcAft>
              </a:pPr>
              <a:endParaRPr lang="zh-CN" altLang="en-US" sz="1240"/>
            </a:p>
          </p:txBody>
        </p:sp>
      </p:grpSp>
      <p:grpSp>
        <p:nvGrpSpPr>
          <p:cNvPr id="20" name="组合 29"/>
          <p:cNvGrpSpPr/>
          <p:nvPr/>
        </p:nvGrpSpPr>
        <p:grpSpPr>
          <a:xfrm>
            <a:off x="5901690" y="3921125"/>
            <a:ext cx="2175510" cy="1192530"/>
            <a:chOff x="2774173" y="188082"/>
            <a:chExt cx="989593" cy="918176"/>
          </a:xfrm>
        </p:grpSpPr>
        <p:sp>
          <p:nvSpPr>
            <p:cNvPr id="31" name="圆角矩形 30"/>
            <p:cNvSpPr/>
            <p:nvPr/>
          </p:nvSpPr>
          <p:spPr>
            <a:xfrm>
              <a:off x="2774173" y="188082"/>
              <a:ext cx="989593" cy="918176"/>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3595"/>
            </a:p>
          </p:txBody>
        </p:sp>
        <p:sp>
          <p:nvSpPr>
            <p:cNvPr id="32" name="圆角矩形 8"/>
            <p:cNvSpPr/>
            <p:nvPr/>
          </p:nvSpPr>
          <p:spPr>
            <a:xfrm>
              <a:off x="2801065" y="214974"/>
              <a:ext cx="935809" cy="864392"/>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064" tIns="85064" rIns="85064" bIns="85064" numCol="1" spcCol="1270" anchor="ctr" anchorCtr="0">
              <a:noAutofit/>
            </a:bodyPr>
            <a:lstStyle/>
            <a:p>
              <a:pPr algn="ctr" defTabSz="992505">
                <a:lnSpc>
                  <a:spcPct val="90000"/>
                </a:lnSpc>
                <a:spcAft>
                  <a:spcPct val="35000"/>
                </a:spcAft>
              </a:pPr>
              <a:endParaRPr lang="zh-CN" altLang="en-US" sz="1490" dirty="0">
                <a:solidFill>
                  <a:schemeClr val="tx1"/>
                </a:solidFill>
              </a:endParaRPr>
            </a:p>
          </p:txBody>
        </p:sp>
      </p:grpSp>
      <p:grpSp>
        <p:nvGrpSpPr>
          <p:cNvPr id="21" name="组合 36"/>
          <p:cNvGrpSpPr/>
          <p:nvPr/>
        </p:nvGrpSpPr>
        <p:grpSpPr>
          <a:xfrm rot="5400000">
            <a:off x="11014075" y="3365500"/>
            <a:ext cx="584200" cy="481965"/>
            <a:chOff x="2477295" y="524461"/>
            <a:chExt cx="209793" cy="245419"/>
          </a:xfrm>
        </p:grpSpPr>
        <p:sp>
          <p:nvSpPr>
            <p:cNvPr id="38" name="右箭头 37"/>
            <p:cNvSpPr/>
            <p:nvPr/>
          </p:nvSpPr>
          <p:spPr>
            <a:xfrm>
              <a:off x="2477295" y="524461"/>
              <a:ext cx="209793" cy="245419"/>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3595"/>
            </a:p>
          </p:txBody>
        </p:sp>
        <p:sp>
          <p:nvSpPr>
            <p:cNvPr id="39" name="右箭头 6"/>
            <p:cNvSpPr/>
            <p:nvPr/>
          </p:nvSpPr>
          <p:spPr>
            <a:xfrm>
              <a:off x="2477295" y="573545"/>
              <a:ext cx="146855" cy="1472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51180">
                <a:lnSpc>
                  <a:spcPct val="90000"/>
                </a:lnSpc>
                <a:spcAft>
                  <a:spcPct val="35000"/>
                </a:spcAft>
              </a:pPr>
              <a:endParaRPr lang="zh-CN" altLang="en-US" sz="1240"/>
            </a:p>
          </p:txBody>
        </p:sp>
      </p:grpSp>
      <p:grpSp>
        <p:nvGrpSpPr>
          <p:cNvPr id="23" name="组合 40"/>
          <p:cNvGrpSpPr/>
          <p:nvPr/>
        </p:nvGrpSpPr>
        <p:grpSpPr>
          <a:xfrm>
            <a:off x="1480738" y="3995683"/>
            <a:ext cx="2685415" cy="1209042"/>
            <a:chOff x="-332861" y="150616"/>
            <a:chExt cx="1370625" cy="1003870"/>
          </a:xfrm>
        </p:grpSpPr>
        <p:sp>
          <p:nvSpPr>
            <p:cNvPr id="42" name="圆角矩形 41"/>
            <p:cNvSpPr/>
            <p:nvPr/>
          </p:nvSpPr>
          <p:spPr>
            <a:xfrm>
              <a:off x="-307581" y="150616"/>
              <a:ext cx="1345345" cy="917928"/>
            </a:xfrm>
            <a:prstGeom prst="roundRect">
              <a:avLst>
                <a:gd name="adj" fmla="val 14325"/>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3595"/>
            </a:p>
          </p:txBody>
        </p:sp>
        <p:sp>
          <p:nvSpPr>
            <p:cNvPr id="43" name="圆角矩形 4"/>
            <p:cNvSpPr/>
            <p:nvPr/>
          </p:nvSpPr>
          <p:spPr>
            <a:xfrm>
              <a:off x="-332861" y="152199"/>
              <a:ext cx="1331409" cy="100228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5064" tIns="85064" rIns="85064" bIns="85064" numCol="1" spcCol="1270" anchor="ctr" anchorCtr="0">
              <a:noAutofit/>
            </a:bodyPr>
            <a:lstStyle/>
            <a:p>
              <a:pPr algn="ctr" defTabSz="992505">
                <a:lnSpc>
                  <a:spcPct val="90000"/>
                </a:lnSpc>
                <a:spcAft>
                  <a:spcPct val="35000"/>
                </a:spcAft>
              </a:pPr>
              <a:r>
                <a:rPr lang="en-US" sz="1600" dirty="0" smtClean="0">
                  <a:solidFill>
                    <a:srgbClr val="842258"/>
                  </a:solidFill>
                  <a:latin typeface="仿宋" panose="02010609060101010101" charset="-122"/>
                  <a:ea typeface="仿宋" panose="02010609060101010101" charset="-122"/>
                  <a:cs typeface="仿宋" panose="02010609060101010101" charset="-122"/>
                </a:rPr>
                <a:t>6</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月底</a:t>
              </a:r>
            </a:p>
            <a:p>
              <a:pPr algn="ctr" defTabSz="992505">
                <a:lnSpc>
                  <a:spcPct val="90000"/>
                </a:lnSpc>
                <a:spcAft>
                  <a:spcPct val="35000"/>
                </a:spcAft>
              </a:pPr>
              <a:r>
                <a:rPr lang="zh-CN" altLang="en-US" sz="1600" dirty="0">
                  <a:solidFill>
                    <a:srgbClr val="842258"/>
                  </a:solidFill>
                  <a:latin typeface="仿宋" panose="02010609060101010101" charset="-122"/>
                  <a:ea typeface="仿宋" panose="02010609060101010101" charset="-122"/>
                  <a:cs typeface="仿宋" panose="02010609060101010101" charset="-122"/>
                </a:rPr>
                <a:t>教育部现场评审</a:t>
              </a:r>
              <a:endParaRPr lang="en-US" altLang="zh-CN" sz="1600" dirty="0">
                <a:solidFill>
                  <a:srgbClr val="842258"/>
                </a:solidFill>
                <a:latin typeface="仿宋" panose="02010609060101010101" charset="-122"/>
                <a:ea typeface="仿宋" panose="02010609060101010101" charset="-122"/>
                <a:cs typeface="仿宋" panose="02010609060101010101" charset="-122"/>
              </a:endParaRPr>
            </a:p>
            <a:p>
              <a:pPr algn="ctr" defTabSz="992505">
                <a:lnSpc>
                  <a:spcPct val="90000"/>
                </a:lnSpc>
                <a:spcAft>
                  <a:spcPct val="35000"/>
                </a:spcAft>
              </a:pPr>
              <a:r>
                <a:rPr lang="zh-CN" altLang="en-US" sz="1600" b="1" dirty="0">
                  <a:solidFill>
                    <a:srgbClr val="842258"/>
                  </a:solidFill>
                  <a:latin typeface="仿宋" panose="02010609060101010101" charset="-122"/>
                  <a:ea typeface="仿宋" panose="02010609060101010101" charset="-122"/>
                  <a:cs typeface="仿宋" panose="02010609060101010101" charset="-122"/>
                </a:rPr>
                <a:t>（财务处）</a:t>
              </a:r>
            </a:p>
          </p:txBody>
        </p:sp>
      </p:grpSp>
      <p:grpSp>
        <p:nvGrpSpPr>
          <p:cNvPr id="28" name="组合 17"/>
          <p:cNvGrpSpPr/>
          <p:nvPr>
            <p:custDataLst>
              <p:tags r:id="rId1"/>
            </p:custDataLst>
          </p:nvPr>
        </p:nvGrpSpPr>
        <p:grpSpPr>
          <a:xfrm>
            <a:off x="1325041" y="5360091"/>
            <a:ext cx="12301220" cy="4235770"/>
            <a:chOff x="1113" y="5886"/>
            <a:chExt cx="16219" cy="6658"/>
          </a:xfrm>
        </p:grpSpPr>
        <p:sp>
          <p:nvSpPr>
            <p:cNvPr id="19" name="矩形 18"/>
            <p:cNvSpPr/>
            <p:nvPr>
              <p:custDataLst>
                <p:tags r:id="rId10"/>
              </p:custDataLst>
            </p:nvPr>
          </p:nvSpPr>
          <p:spPr>
            <a:xfrm>
              <a:off x="1113" y="11824"/>
              <a:ext cx="720" cy="7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5"/>
            </a:p>
          </p:txBody>
        </p:sp>
        <p:sp>
          <p:nvSpPr>
            <p:cNvPr id="22" name="矩形 21"/>
            <p:cNvSpPr/>
            <p:nvPr>
              <p:custDataLst>
                <p:tags r:id="rId11"/>
              </p:custDataLst>
            </p:nvPr>
          </p:nvSpPr>
          <p:spPr>
            <a:xfrm>
              <a:off x="1457" y="5886"/>
              <a:ext cx="15875" cy="6339"/>
            </a:xfrm>
            <a:prstGeom prst="rect">
              <a:avLst/>
            </a:prstGeom>
            <a:solidFill>
              <a:schemeClr val="lt1">
                <a:lumMod val="95000"/>
                <a:alpha val="80000"/>
              </a:schemeClr>
            </a:solidFill>
            <a:ln w="22225" cmpd="dbl">
              <a:no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5"/>
            </a:p>
          </p:txBody>
        </p:sp>
      </p:grpSp>
      <p:sp>
        <p:nvSpPr>
          <p:cNvPr id="50" name="Title 6"/>
          <p:cNvSpPr txBox="1"/>
          <p:nvPr>
            <p:custDataLst>
              <p:tags r:id="rId2"/>
            </p:custDataLst>
          </p:nvPr>
        </p:nvSpPr>
        <p:spPr>
          <a:xfrm>
            <a:off x="1598081" y="5474266"/>
            <a:ext cx="12070080" cy="2446655"/>
          </a:xfrm>
          <a:prstGeom prst="rect">
            <a:avLst/>
          </a:prstGeom>
          <a:noFill/>
        </p:spPr>
        <p:txBody>
          <a:bodyPr wrap="square" lIns="126021" tIns="0" rIns="102392" bIns="0" rtlCol="0" anchor="t" anchorCtr="0">
            <a:noAutofit/>
          </a:bodyPr>
          <a:lstStyle>
            <a:defPPr>
              <a:defRPr lang="zh-CN"/>
            </a:defPPr>
            <a:lvl1pPr fontAlgn="auto">
              <a:lnSpc>
                <a:spcPct val="130000"/>
              </a:lnSpc>
              <a:spcAft>
                <a:spcPts val="1000"/>
              </a:spcAft>
              <a:defRPr sz="1600" spc="150"/>
            </a:lvl1pPr>
          </a:lstStyle>
          <a:p>
            <a:pPr algn="just">
              <a:lnSpc>
                <a:spcPts val="3400"/>
              </a:lnSpc>
            </a:pPr>
            <a:r>
              <a:rPr lang="zh-CN" altLang="en-US" sz="2400" dirty="0" smtClean="0">
                <a:solidFill>
                  <a:schemeClr val="tx1"/>
                </a:solidFill>
                <a:latin typeface="+mn-ea"/>
                <a:ea typeface="+mn-ea"/>
                <a:cs typeface="+mn-ea"/>
              </a:rPr>
              <a:t>    根据</a:t>
            </a:r>
            <a:r>
              <a:rPr lang="zh-CN" altLang="en-US" sz="2400" b="1" dirty="0" smtClean="0">
                <a:solidFill>
                  <a:schemeClr val="tx1"/>
                </a:solidFill>
                <a:latin typeface="+mn-ea"/>
                <a:ea typeface="+mn-ea"/>
                <a:cs typeface="+mn-ea"/>
              </a:rPr>
              <a:t>财务处</a:t>
            </a:r>
            <a:r>
              <a:rPr lang="en-US" altLang="zh-CN" sz="2400" b="1" dirty="0" smtClean="0">
                <a:solidFill>
                  <a:schemeClr val="tx1"/>
                </a:solidFill>
                <a:latin typeface="+mn-ea"/>
                <a:ea typeface="+mn-ea"/>
                <a:cs typeface="+mn-ea"/>
              </a:rPr>
              <a:t>4</a:t>
            </a:r>
            <a:r>
              <a:rPr lang="zh-CN" altLang="en-US" sz="2400" b="1" dirty="0" smtClean="0">
                <a:solidFill>
                  <a:schemeClr val="tx1"/>
                </a:solidFill>
                <a:latin typeface="+mn-ea"/>
                <a:ea typeface="+mn-ea"/>
                <a:cs typeface="+mn-ea"/>
              </a:rPr>
              <a:t>月</a:t>
            </a:r>
            <a:r>
              <a:rPr lang="en-US" altLang="zh-CN" sz="2400" b="1" dirty="0" smtClean="0">
                <a:solidFill>
                  <a:schemeClr val="tx1"/>
                </a:solidFill>
                <a:latin typeface="+mn-ea"/>
                <a:ea typeface="+mn-ea"/>
                <a:cs typeface="+mn-ea"/>
              </a:rPr>
              <a:t>26</a:t>
            </a:r>
            <a:r>
              <a:rPr lang="zh-CN" altLang="en-US" sz="2400" b="1" dirty="0" smtClean="0">
                <a:solidFill>
                  <a:schemeClr val="tx1"/>
                </a:solidFill>
                <a:latin typeface="+mn-ea"/>
                <a:ea typeface="+mn-ea"/>
                <a:cs typeface="+mn-ea"/>
              </a:rPr>
              <a:t>日</a:t>
            </a:r>
            <a:r>
              <a:rPr lang="en-US" altLang="zh-CN" sz="2400" dirty="0" smtClean="0">
                <a:solidFill>
                  <a:schemeClr val="tx1"/>
                </a:solidFill>
                <a:latin typeface="+mn-ea"/>
                <a:ea typeface="+mn-ea"/>
                <a:cs typeface="+mn-ea"/>
              </a:rPr>
              <a:t>《</a:t>
            </a:r>
            <a:r>
              <a:rPr lang="zh-CN" altLang="zh-CN" sz="2400" dirty="0">
                <a:latin typeface="+mn-ea"/>
                <a:ea typeface="+mn-ea"/>
              </a:rPr>
              <a:t>关于开展</a:t>
            </a:r>
            <a:r>
              <a:rPr lang="en-US" altLang="zh-CN" sz="2400" dirty="0">
                <a:latin typeface="+mn-ea"/>
                <a:ea typeface="+mn-ea"/>
              </a:rPr>
              <a:t>2025-2027</a:t>
            </a:r>
            <a:r>
              <a:rPr lang="zh-CN" altLang="zh-CN" sz="2400" dirty="0">
                <a:latin typeface="+mn-ea"/>
                <a:ea typeface="+mn-ea"/>
              </a:rPr>
              <a:t>年中央高校改善基本办学</a:t>
            </a:r>
            <a:r>
              <a:rPr lang="zh-CN" altLang="zh-CN" sz="2400" dirty="0" smtClean="0">
                <a:latin typeface="+mn-ea"/>
                <a:ea typeface="+mn-ea"/>
              </a:rPr>
              <a:t>条件专项</a:t>
            </a:r>
            <a:r>
              <a:rPr lang="zh-CN" altLang="zh-CN" sz="2400" dirty="0">
                <a:latin typeface="+mn-ea"/>
                <a:ea typeface="+mn-ea"/>
              </a:rPr>
              <a:t>资金项目申报有关工作的</a:t>
            </a:r>
            <a:r>
              <a:rPr lang="zh-CN" altLang="zh-CN" sz="2400" dirty="0" smtClean="0">
                <a:latin typeface="+mn-ea"/>
                <a:ea typeface="+mn-ea"/>
              </a:rPr>
              <a:t>通知</a:t>
            </a:r>
            <a:r>
              <a:rPr lang="en-US" altLang="zh-CN" sz="2400" dirty="0">
                <a:latin typeface="+mn-ea"/>
                <a:ea typeface="+mn-ea"/>
              </a:rPr>
              <a:t>》</a:t>
            </a:r>
            <a:r>
              <a:rPr lang="zh-CN" altLang="zh-CN" sz="2400" dirty="0" smtClean="0">
                <a:latin typeface="+mn-ea"/>
                <a:ea typeface="+mn-ea"/>
              </a:rPr>
              <a:t>（</a:t>
            </a:r>
            <a:r>
              <a:rPr lang="zh-CN" altLang="zh-CN" sz="2400" dirty="0">
                <a:latin typeface="+mn-ea"/>
                <a:ea typeface="+mn-ea"/>
              </a:rPr>
              <a:t>南财预〔</a:t>
            </a:r>
            <a:r>
              <a:rPr lang="en-US" altLang="zh-CN" sz="2400" dirty="0">
                <a:latin typeface="+mn-ea"/>
                <a:ea typeface="+mn-ea"/>
              </a:rPr>
              <a:t>2024</a:t>
            </a:r>
            <a:r>
              <a:rPr lang="zh-CN" altLang="zh-CN" sz="2400" dirty="0">
                <a:latin typeface="+mn-ea"/>
                <a:ea typeface="+mn-ea"/>
              </a:rPr>
              <a:t>〕</a:t>
            </a:r>
            <a:r>
              <a:rPr lang="en-US" altLang="zh-CN" sz="2400" dirty="0">
                <a:latin typeface="+mn-ea"/>
                <a:ea typeface="+mn-ea"/>
              </a:rPr>
              <a:t>7</a:t>
            </a:r>
            <a:r>
              <a:rPr lang="zh-CN" altLang="zh-CN" sz="2400" dirty="0">
                <a:latin typeface="+mn-ea"/>
                <a:ea typeface="+mn-ea"/>
              </a:rPr>
              <a:t>号</a:t>
            </a:r>
            <a:r>
              <a:rPr lang="zh-CN" altLang="zh-CN" sz="2400" dirty="0" smtClean="0">
                <a:latin typeface="+mn-ea"/>
                <a:ea typeface="+mn-ea"/>
              </a:rPr>
              <a:t>）</a:t>
            </a:r>
            <a:r>
              <a:rPr lang="zh-CN" altLang="en-US" sz="2400" dirty="0" smtClean="0">
                <a:latin typeface="+mn-ea"/>
                <a:ea typeface="+mn-ea"/>
              </a:rPr>
              <a:t>的</a:t>
            </a:r>
            <a:r>
              <a:rPr lang="zh-CN" altLang="en-US" sz="2400" b="1" dirty="0" smtClean="0">
                <a:latin typeface="+mn-ea"/>
                <a:ea typeface="+mn-ea"/>
              </a:rPr>
              <a:t>时间安排（见附件</a:t>
            </a:r>
            <a:r>
              <a:rPr lang="en-US" altLang="zh-CN" sz="2400" b="1" dirty="0" smtClean="0">
                <a:latin typeface="+mn-ea"/>
                <a:ea typeface="+mn-ea"/>
              </a:rPr>
              <a:t>13</a:t>
            </a:r>
            <a:r>
              <a:rPr lang="zh-CN" altLang="en-US" sz="2400" b="1" dirty="0" smtClean="0">
                <a:latin typeface="+mn-ea"/>
                <a:ea typeface="+mn-ea"/>
              </a:rPr>
              <a:t>）</a:t>
            </a:r>
            <a:r>
              <a:rPr lang="zh-CN" altLang="en-US" sz="2400" dirty="0" smtClean="0">
                <a:latin typeface="+mn-ea"/>
                <a:ea typeface="+mn-ea"/>
              </a:rPr>
              <a:t>，对</a:t>
            </a:r>
            <a:r>
              <a:rPr lang="en-US" altLang="zh-CN" sz="2400" dirty="0" smtClean="0">
                <a:latin typeface="+mn-ea"/>
                <a:ea typeface="+mn-ea"/>
              </a:rPr>
              <a:t>2025</a:t>
            </a:r>
            <a:r>
              <a:rPr lang="zh-CN" altLang="en-US" sz="2400" dirty="0" smtClean="0">
                <a:latin typeface="+mn-ea"/>
                <a:ea typeface="+mn-ea"/>
              </a:rPr>
              <a:t>年专项资金项目</a:t>
            </a:r>
            <a:r>
              <a:rPr lang="zh-CN" altLang="en-US" sz="2400" b="1" dirty="0" smtClean="0">
                <a:latin typeface="+mn-ea"/>
                <a:ea typeface="+mn-ea"/>
              </a:rPr>
              <a:t>申报时间</a:t>
            </a:r>
            <a:r>
              <a:rPr lang="zh-CN" altLang="en-US" sz="2400" dirty="0" smtClean="0">
                <a:latin typeface="+mn-ea"/>
                <a:ea typeface="+mn-ea"/>
              </a:rPr>
              <a:t>进行</a:t>
            </a:r>
            <a:r>
              <a:rPr lang="zh-CN" altLang="en-US" sz="2400" b="1" dirty="0" smtClean="0">
                <a:latin typeface="+mn-ea"/>
                <a:ea typeface="+mn-ea"/>
              </a:rPr>
              <a:t>调整</a:t>
            </a:r>
            <a:r>
              <a:rPr lang="zh-CN" altLang="en-US" sz="2400" dirty="0" smtClean="0">
                <a:latin typeface="+mn-ea"/>
                <a:ea typeface="+mn-ea"/>
              </a:rPr>
              <a:t>：</a:t>
            </a:r>
            <a:endParaRPr lang="en-US" altLang="zh-CN" sz="2400" dirty="0" smtClean="0">
              <a:solidFill>
                <a:schemeClr val="tx1"/>
              </a:solidFill>
              <a:latin typeface="+mn-ea"/>
              <a:ea typeface="+mn-ea"/>
              <a:cs typeface="+mn-ea"/>
            </a:endParaRPr>
          </a:p>
          <a:p>
            <a:pPr marL="377825" indent="-377825" algn="just" eaLnBrk="1" fontAlgn="ctr" latinLnBrk="0" hangingPunct="1">
              <a:lnSpc>
                <a:spcPts val="3400"/>
              </a:lnSpc>
              <a:spcAft>
                <a:spcPts val="0"/>
              </a:spcAft>
              <a:buSzPct val="80000"/>
              <a:buFont typeface="Wingdings" panose="05000000000000000000" charset="0"/>
              <a:buChar char="n"/>
            </a:pPr>
            <a:r>
              <a:rPr lang="zh-CN" altLang="en-US" sz="2400" dirty="0" smtClean="0">
                <a:solidFill>
                  <a:schemeClr val="tx1"/>
                </a:solidFill>
                <a:latin typeface="+mn-ea"/>
                <a:ea typeface="+mn-ea"/>
                <a:cs typeface="+mn-ea"/>
              </a:rPr>
              <a:t>项目</a:t>
            </a:r>
            <a:r>
              <a:rPr lang="zh-CN" altLang="en-US" sz="2400" dirty="0" smtClean="0">
                <a:solidFill>
                  <a:schemeClr val="tx1"/>
                </a:solidFill>
                <a:latin typeface="+mn-ea"/>
                <a:ea typeface="+mn-ea"/>
                <a:cs typeface="+mn-ea"/>
              </a:rPr>
              <a:t>申报单位</a:t>
            </a:r>
            <a:r>
              <a:rPr lang="en-US" altLang="zh-CN" sz="2800" b="1" dirty="0" smtClean="0">
                <a:solidFill>
                  <a:schemeClr val="tx1"/>
                </a:solidFill>
                <a:latin typeface="+mn-ea"/>
                <a:ea typeface="+mn-ea"/>
                <a:cs typeface="+mn-ea"/>
              </a:rPr>
              <a:t>5</a:t>
            </a:r>
            <a:r>
              <a:rPr lang="zh-CN" altLang="en-US" sz="2800" b="1" dirty="0" smtClean="0">
                <a:solidFill>
                  <a:schemeClr val="tx1"/>
                </a:solidFill>
                <a:latin typeface="+mn-ea"/>
                <a:ea typeface="+mn-ea"/>
                <a:cs typeface="+mn-ea"/>
              </a:rPr>
              <a:t>月</a:t>
            </a:r>
            <a:r>
              <a:rPr lang="en-US" altLang="zh-CN" sz="2800" b="1" dirty="0" smtClean="0">
                <a:solidFill>
                  <a:schemeClr val="tx1"/>
                </a:solidFill>
                <a:latin typeface="+mn-ea"/>
                <a:ea typeface="+mn-ea"/>
                <a:cs typeface="+mn-ea"/>
              </a:rPr>
              <a:t>20</a:t>
            </a:r>
            <a:r>
              <a:rPr lang="zh-CN" altLang="en-US" sz="2800" b="1" dirty="0" smtClean="0">
                <a:solidFill>
                  <a:schemeClr val="tx1"/>
                </a:solidFill>
                <a:latin typeface="+mn-ea"/>
                <a:ea typeface="+mn-ea"/>
                <a:cs typeface="+mn-ea"/>
              </a:rPr>
              <a:t>日前</a:t>
            </a:r>
            <a:r>
              <a:rPr lang="zh-CN" altLang="en-US" sz="2400" dirty="0" smtClean="0">
                <a:solidFill>
                  <a:schemeClr val="tx1"/>
                </a:solidFill>
                <a:latin typeface="+mn-ea"/>
                <a:ea typeface="+mn-ea"/>
                <a:cs typeface="+mn-ea"/>
              </a:rPr>
              <a:t>完成</a:t>
            </a:r>
            <a:r>
              <a:rPr lang="zh-CN" altLang="en-US" sz="2400" dirty="0" smtClean="0">
                <a:solidFill>
                  <a:schemeClr val="tx1"/>
                </a:solidFill>
                <a:latin typeface="+mn-ea"/>
                <a:ea typeface="+mn-ea"/>
                <a:cs typeface="+mn-ea"/>
              </a:rPr>
              <a:t>专项资金项目申报</a:t>
            </a:r>
            <a:r>
              <a:rPr lang="zh-CN" altLang="en-US" sz="2400" dirty="0" smtClean="0">
                <a:solidFill>
                  <a:schemeClr val="tx1"/>
                </a:solidFill>
                <a:latin typeface="+mn-ea"/>
                <a:ea typeface="+mn-ea"/>
                <a:cs typeface="+mn-ea"/>
              </a:rPr>
              <a:t>工作。</a:t>
            </a:r>
            <a:endParaRPr lang="en-US" altLang="zh-CN" sz="2400" dirty="0" smtClean="0">
              <a:solidFill>
                <a:schemeClr val="tx1"/>
              </a:solidFill>
              <a:latin typeface="+mn-ea"/>
              <a:ea typeface="+mn-ea"/>
              <a:cs typeface="+mn-ea"/>
            </a:endParaRPr>
          </a:p>
          <a:p>
            <a:pPr marL="377825" indent="-377825" algn="just" eaLnBrk="1" fontAlgn="ctr" latinLnBrk="0" hangingPunct="1">
              <a:lnSpc>
                <a:spcPts val="3400"/>
              </a:lnSpc>
              <a:spcAft>
                <a:spcPts val="0"/>
              </a:spcAft>
              <a:buSzPct val="80000"/>
              <a:buFont typeface="Wingdings" panose="05000000000000000000" charset="0"/>
              <a:buChar char="n"/>
            </a:pPr>
            <a:r>
              <a:rPr lang="en-US" altLang="zh-CN" sz="2800" b="1" dirty="0" smtClean="0">
                <a:solidFill>
                  <a:schemeClr val="tx1"/>
                </a:solidFill>
                <a:latin typeface="+mn-ea"/>
                <a:ea typeface="+mn-ea"/>
                <a:cs typeface="+mn-ea"/>
              </a:rPr>
              <a:t>5</a:t>
            </a:r>
            <a:r>
              <a:rPr lang="zh-CN" altLang="en-US" sz="2800" b="1" dirty="0" smtClean="0">
                <a:solidFill>
                  <a:schemeClr val="tx1"/>
                </a:solidFill>
                <a:latin typeface="+mn-ea"/>
                <a:ea typeface="+mn-ea"/>
                <a:cs typeface="+mn-ea"/>
              </a:rPr>
              <a:t>月</a:t>
            </a:r>
            <a:r>
              <a:rPr lang="en-US" altLang="zh-CN" sz="2800" b="1" dirty="0" smtClean="0">
                <a:solidFill>
                  <a:schemeClr val="tx1"/>
                </a:solidFill>
                <a:latin typeface="+mn-ea"/>
                <a:ea typeface="+mn-ea"/>
                <a:cs typeface="+mn-ea"/>
              </a:rPr>
              <a:t>24</a:t>
            </a:r>
            <a:r>
              <a:rPr lang="zh-CN" altLang="en-US" sz="2800" b="1" dirty="0" smtClean="0">
                <a:solidFill>
                  <a:schemeClr val="tx1"/>
                </a:solidFill>
                <a:latin typeface="+mn-ea"/>
                <a:ea typeface="+mn-ea"/>
                <a:cs typeface="+mn-ea"/>
              </a:rPr>
              <a:t>日前</a:t>
            </a:r>
            <a:r>
              <a:rPr lang="zh-CN" altLang="en-US" sz="2400" dirty="0" smtClean="0">
                <a:solidFill>
                  <a:schemeClr val="tx1"/>
                </a:solidFill>
                <a:latin typeface="+mn-ea"/>
                <a:ea typeface="+mn-ea"/>
                <a:cs typeface="+mn-ea"/>
              </a:rPr>
              <a:t>，</a:t>
            </a:r>
            <a:r>
              <a:rPr lang="zh-CN" altLang="en-US" sz="2400" dirty="0" smtClean="0">
                <a:solidFill>
                  <a:schemeClr val="tx1"/>
                </a:solidFill>
                <a:latin typeface="+mn-ea"/>
                <a:ea typeface="+mn-ea"/>
                <a:cs typeface="+mn-ea"/>
              </a:rPr>
              <a:t>基建保障处对项目进行</a:t>
            </a:r>
            <a:r>
              <a:rPr lang="zh-CN" altLang="en-US" sz="2400" dirty="0" smtClean="0">
                <a:solidFill>
                  <a:schemeClr val="tx1"/>
                </a:solidFill>
                <a:latin typeface="+mn-ea"/>
                <a:ea typeface="+mn-ea"/>
                <a:cs typeface="+mn-ea"/>
                <a:sym typeface="+mn-ea"/>
              </a:rPr>
              <a:t>审核、现场勘查并编制初步设计概算</a:t>
            </a:r>
            <a:r>
              <a:rPr lang="zh-CN" altLang="en-US" sz="2400" dirty="0" smtClean="0">
                <a:solidFill>
                  <a:schemeClr val="tx1"/>
                </a:solidFill>
                <a:latin typeface="+mn-ea"/>
                <a:ea typeface="+mn-ea"/>
                <a:cs typeface="+mn-ea"/>
              </a:rPr>
              <a:t>。</a:t>
            </a:r>
          </a:p>
          <a:p>
            <a:pPr marL="377825" indent="-377825" algn="just" eaLnBrk="1" fontAlgn="ctr" latinLnBrk="0" hangingPunct="1">
              <a:lnSpc>
                <a:spcPts val="3400"/>
              </a:lnSpc>
              <a:spcAft>
                <a:spcPts val="0"/>
              </a:spcAft>
              <a:buSzPct val="80000"/>
              <a:buFont typeface="Wingdings" panose="05000000000000000000" charset="0"/>
              <a:buChar char="n"/>
            </a:pPr>
            <a:r>
              <a:rPr lang="en-US" altLang="zh-CN" sz="2800" b="1" dirty="0" smtClean="0">
                <a:solidFill>
                  <a:schemeClr val="tx1"/>
                </a:solidFill>
                <a:latin typeface="+mn-ea"/>
                <a:ea typeface="+mn-ea"/>
                <a:cs typeface="+mn-ea"/>
              </a:rPr>
              <a:t>5</a:t>
            </a:r>
            <a:r>
              <a:rPr lang="zh-CN" altLang="en-US" sz="2800" b="1" dirty="0" smtClean="0">
                <a:solidFill>
                  <a:schemeClr val="tx1"/>
                </a:solidFill>
                <a:latin typeface="+mn-ea"/>
                <a:ea typeface="+mn-ea"/>
                <a:cs typeface="+mn-ea"/>
              </a:rPr>
              <a:t>月</a:t>
            </a:r>
            <a:r>
              <a:rPr lang="en-US" altLang="zh-CN" sz="2800" b="1" dirty="0" smtClean="0">
                <a:solidFill>
                  <a:schemeClr val="tx1"/>
                </a:solidFill>
                <a:latin typeface="+mn-ea"/>
                <a:ea typeface="+mn-ea"/>
                <a:cs typeface="+mn-ea"/>
              </a:rPr>
              <a:t>31</a:t>
            </a:r>
            <a:r>
              <a:rPr lang="zh-CN" altLang="en-US" sz="2800" b="1" dirty="0" smtClean="0">
                <a:latin typeface="+mn-ea"/>
                <a:ea typeface="+mn-ea"/>
                <a:cs typeface="+mn-ea"/>
              </a:rPr>
              <a:t>日前</a:t>
            </a:r>
            <a:r>
              <a:rPr lang="zh-CN" altLang="en-US" sz="2400" dirty="0" smtClean="0">
                <a:solidFill>
                  <a:schemeClr val="tx1"/>
                </a:solidFill>
                <a:latin typeface="+mn-ea"/>
                <a:ea typeface="+mn-ea"/>
                <a:cs typeface="+mn-ea"/>
              </a:rPr>
              <a:t>，</a:t>
            </a:r>
            <a:r>
              <a:rPr lang="zh-CN" altLang="en-US" sz="2400" dirty="0" smtClean="0">
                <a:solidFill>
                  <a:schemeClr val="tx1"/>
                </a:solidFill>
                <a:latin typeface="+mn-ea"/>
                <a:ea typeface="+mn-ea"/>
                <a:cs typeface="+mn-ea"/>
              </a:rPr>
              <a:t>上报修缮工程管理委员会审议。</a:t>
            </a:r>
            <a:endParaRPr lang="en-US" altLang="zh-CN" sz="2400" dirty="0">
              <a:solidFill>
                <a:schemeClr val="tx1"/>
              </a:solidFill>
              <a:latin typeface="+mn-ea"/>
              <a:ea typeface="+mn-ea"/>
              <a:cs typeface="+mn-ea"/>
            </a:endParaRPr>
          </a:p>
          <a:p>
            <a:pPr marL="377825" indent="-377825" algn="just" eaLnBrk="1" fontAlgn="ctr" latinLnBrk="0" hangingPunct="1">
              <a:lnSpc>
                <a:spcPts val="3400"/>
              </a:lnSpc>
              <a:spcAft>
                <a:spcPts val="0"/>
              </a:spcAft>
              <a:buSzPct val="80000"/>
              <a:buFont typeface="Wingdings" panose="05000000000000000000" charset="0"/>
              <a:buChar char="n"/>
            </a:pPr>
            <a:r>
              <a:rPr lang="en-US" sz="2800" b="1" dirty="0">
                <a:solidFill>
                  <a:schemeClr val="tx1"/>
                </a:solidFill>
                <a:latin typeface="+mn-ea"/>
                <a:ea typeface="+mn-ea"/>
                <a:cs typeface="+mn-ea"/>
              </a:rPr>
              <a:t>6</a:t>
            </a:r>
            <a:r>
              <a:rPr lang="zh-CN" altLang="en-US" sz="2800" b="1" dirty="0">
                <a:solidFill>
                  <a:schemeClr val="tx1"/>
                </a:solidFill>
                <a:latin typeface="+mn-ea"/>
                <a:ea typeface="+mn-ea"/>
                <a:cs typeface="+mn-ea"/>
              </a:rPr>
              <a:t>月底</a:t>
            </a:r>
            <a:r>
              <a:rPr lang="zh-CN" altLang="en-US" sz="2400" dirty="0" smtClean="0">
                <a:solidFill>
                  <a:schemeClr val="tx1"/>
                </a:solidFill>
                <a:latin typeface="+mn-ea"/>
                <a:ea typeface="+mn-ea"/>
                <a:cs typeface="+mn-ea"/>
              </a:rPr>
              <a:t>，</a:t>
            </a:r>
            <a:r>
              <a:rPr lang="zh-CN" altLang="en-US" sz="2400" dirty="0">
                <a:solidFill>
                  <a:schemeClr val="tx1"/>
                </a:solidFill>
                <a:latin typeface="+mn-ea"/>
                <a:ea typeface="+mn-ea"/>
                <a:cs typeface="+mn-ea"/>
              </a:rPr>
              <a:t>教育部委托评审机构开展现场评审工作，二级单位需要配合进行现场答疑或者现场勘查，通过评审的项目纳入项目库</a:t>
            </a:r>
            <a:r>
              <a:rPr lang="zh-CN" altLang="en-US" sz="2400" dirty="0" smtClean="0">
                <a:solidFill>
                  <a:schemeClr val="tx1"/>
                </a:solidFill>
                <a:latin typeface="+mn-ea"/>
                <a:ea typeface="+mn-ea"/>
                <a:cs typeface="+mn-ea"/>
              </a:rPr>
              <a:t>。</a:t>
            </a:r>
            <a:endParaRPr lang="en-US" altLang="zh-CN" sz="2400" dirty="0" smtClean="0">
              <a:solidFill>
                <a:schemeClr val="tx1"/>
              </a:solidFill>
              <a:latin typeface="+mn-ea"/>
              <a:ea typeface="+mn-ea"/>
              <a:cs typeface="+mn-ea"/>
            </a:endParaRPr>
          </a:p>
          <a:p>
            <a:pPr marL="377825" indent="-377825" algn="just" eaLnBrk="1" fontAlgn="ctr" latinLnBrk="0" hangingPunct="1">
              <a:lnSpc>
                <a:spcPts val="3400"/>
              </a:lnSpc>
              <a:spcAft>
                <a:spcPts val="0"/>
              </a:spcAft>
              <a:buSzPct val="80000"/>
              <a:buFont typeface="Wingdings" panose="05000000000000000000" charset="0"/>
              <a:buChar char="n"/>
            </a:pPr>
            <a:r>
              <a:rPr lang="zh-CN" altLang="zh-CN" sz="2400" b="1" dirty="0"/>
              <a:t>申报过程中，如遇教育部政策调整</a:t>
            </a:r>
            <a:r>
              <a:rPr lang="zh-CN" altLang="zh-CN" sz="2400" b="1" dirty="0" smtClean="0"/>
              <a:t>，</a:t>
            </a:r>
            <a:r>
              <a:rPr lang="zh-CN" altLang="en-US" sz="2400" b="1" dirty="0" smtClean="0"/>
              <a:t>将按</a:t>
            </a:r>
            <a:r>
              <a:rPr lang="zh-CN" altLang="zh-CN" sz="2400" b="1" dirty="0" smtClean="0"/>
              <a:t>财务处发布</a:t>
            </a:r>
            <a:r>
              <a:rPr lang="zh-CN" altLang="en-US" sz="2400" b="1" dirty="0" smtClean="0"/>
              <a:t>的</a:t>
            </a:r>
            <a:r>
              <a:rPr lang="zh-CN" altLang="zh-CN" sz="2400" b="1" dirty="0" smtClean="0"/>
              <a:t>通知，</a:t>
            </a:r>
            <a:r>
              <a:rPr lang="zh-CN" altLang="en-US" sz="2400" b="1" dirty="0" smtClean="0"/>
              <a:t>及时</a:t>
            </a:r>
            <a:r>
              <a:rPr lang="zh-CN" altLang="zh-CN" sz="2400" b="1" dirty="0" smtClean="0"/>
              <a:t>进行</a:t>
            </a:r>
            <a:r>
              <a:rPr lang="zh-CN" altLang="zh-CN" sz="2400" b="1" dirty="0"/>
              <a:t>相应调整。</a:t>
            </a:r>
            <a:endParaRPr lang="zh-CN" altLang="en-US" sz="2400" dirty="0">
              <a:solidFill>
                <a:schemeClr val="tx1"/>
              </a:solidFill>
              <a:latin typeface="+mn-ea"/>
              <a:ea typeface="+mn-ea"/>
              <a:cs typeface="+mn-ea"/>
            </a:endParaRPr>
          </a:p>
        </p:txBody>
      </p:sp>
      <p:grpSp>
        <p:nvGrpSpPr>
          <p:cNvPr id="29" name="组合 43"/>
          <p:cNvGrpSpPr/>
          <p:nvPr/>
        </p:nvGrpSpPr>
        <p:grpSpPr>
          <a:xfrm>
            <a:off x="5668010" y="1894840"/>
            <a:ext cx="2522854" cy="1678408"/>
            <a:chOff x="229439" y="-348890"/>
            <a:chExt cx="2128475" cy="1478728"/>
          </a:xfrm>
        </p:grpSpPr>
        <p:sp>
          <p:nvSpPr>
            <p:cNvPr id="45" name="圆角矩形 44"/>
            <p:cNvSpPr/>
            <p:nvPr/>
          </p:nvSpPr>
          <p:spPr>
            <a:xfrm>
              <a:off x="308192" y="-297980"/>
              <a:ext cx="1971505" cy="142781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3595"/>
            </a:p>
          </p:txBody>
        </p:sp>
        <p:sp>
          <p:nvSpPr>
            <p:cNvPr id="46" name="圆角矩形 4"/>
            <p:cNvSpPr/>
            <p:nvPr/>
          </p:nvSpPr>
          <p:spPr>
            <a:xfrm>
              <a:off x="229439" y="-348890"/>
              <a:ext cx="2128475" cy="141430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6161" tIns="66161" rIns="66161" bIns="66161" numCol="1" spcCol="1270" anchor="ctr" anchorCtr="0">
              <a:noAutofit/>
            </a:bodyPr>
            <a:lstStyle/>
            <a:p>
              <a:pPr algn="ctr" defTabSz="772160">
                <a:lnSpc>
                  <a:spcPct val="90000"/>
                </a:lnSpc>
                <a:spcAft>
                  <a:spcPct val="35000"/>
                </a:spcAft>
              </a:pPr>
              <a:r>
                <a:rPr lang="en-US" altLang="zh-CN" sz="1600" dirty="0" smtClean="0">
                  <a:solidFill>
                    <a:srgbClr val="842258"/>
                  </a:solidFill>
                  <a:latin typeface="仿宋" panose="02010609060101010101" charset="-122"/>
                  <a:ea typeface="仿宋" panose="02010609060101010101" charset="-122"/>
                  <a:cs typeface="仿宋" panose="02010609060101010101" charset="-122"/>
                </a:rPr>
                <a:t>5</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月</a:t>
              </a:r>
              <a:r>
                <a:rPr lang="en-US" altLang="zh-CN" sz="1600" dirty="0" smtClean="0">
                  <a:solidFill>
                    <a:srgbClr val="842258"/>
                  </a:solidFill>
                  <a:latin typeface="仿宋" panose="02010609060101010101" charset="-122"/>
                  <a:ea typeface="仿宋" panose="02010609060101010101" charset="-122"/>
                  <a:cs typeface="仿宋" panose="02010609060101010101" charset="-122"/>
                </a:rPr>
                <a:t>24</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日前</a:t>
              </a:r>
              <a:endParaRPr lang="en-US" altLang="zh-CN" sz="1600" dirty="0" smtClean="0">
                <a:solidFill>
                  <a:srgbClr val="842258"/>
                </a:solidFill>
                <a:latin typeface="仿宋" panose="02010609060101010101" charset="-122"/>
                <a:ea typeface="仿宋" panose="02010609060101010101" charset="-122"/>
                <a:cs typeface="仿宋" panose="02010609060101010101" charset="-122"/>
              </a:endParaRPr>
            </a:p>
            <a:p>
              <a:pPr algn="ctr" defTabSz="772160">
                <a:lnSpc>
                  <a:spcPct val="90000"/>
                </a:lnSpc>
                <a:spcAft>
                  <a:spcPct val="35000"/>
                </a:spcAft>
              </a:pPr>
              <a:r>
                <a:rPr lang="zh-CN" altLang="en-US" sz="1600" dirty="0" smtClean="0">
                  <a:solidFill>
                    <a:srgbClr val="842258"/>
                  </a:solidFill>
                  <a:latin typeface="仿宋" panose="02010609060101010101" charset="-122"/>
                  <a:ea typeface="仿宋" panose="02010609060101010101" charset="-122"/>
                  <a:cs typeface="仿宋" panose="02010609060101010101" charset="-122"/>
                </a:rPr>
                <a:t>项目审核、现场勘查并编制初步设计概算</a:t>
              </a:r>
            </a:p>
            <a:p>
              <a:pPr algn="ctr" defTabSz="772160">
                <a:lnSpc>
                  <a:spcPct val="90000"/>
                </a:lnSpc>
                <a:spcAft>
                  <a:spcPct val="35000"/>
                </a:spcAft>
              </a:pPr>
              <a:r>
                <a:rPr lang="zh-CN" altLang="en-US" sz="1600" b="1" dirty="0" smtClean="0">
                  <a:solidFill>
                    <a:srgbClr val="842258"/>
                  </a:solidFill>
                  <a:latin typeface="仿宋" panose="02010609060101010101" charset="-122"/>
                  <a:ea typeface="仿宋" panose="02010609060101010101" charset="-122"/>
                  <a:cs typeface="仿宋" panose="02010609060101010101" charset="-122"/>
                </a:rPr>
                <a:t>（基建保障处）</a:t>
              </a:r>
              <a:endParaRPr lang="en-US" altLang="zh-CN" sz="1600" b="1" dirty="0">
                <a:solidFill>
                  <a:srgbClr val="842258"/>
                </a:solidFill>
                <a:latin typeface="仿宋" panose="02010609060101010101" charset="-122"/>
                <a:ea typeface="仿宋" panose="02010609060101010101" charset="-122"/>
                <a:cs typeface="仿宋" panose="02010609060101010101" charset="-122"/>
              </a:endParaRPr>
            </a:p>
          </p:txBody>
        </p:sp>
      </p:grpSp>
      <p:sp>
        <p:nvSpPr>
          <p:cNvPr id="4" name="矩形 3"/>
          <p:cNvSpPr/>
          <p:nvPr/>
        </p:nvSpPr>
        <p:spPr>
          <a:xfrm>
            <a:off x="8180005" y="4582222"/>
            <a:ext cx="657007" cy="298415"/>
          </a:xfrm>
          <a:prstGeom prst="rect">
            <a:avLst/>
          </a:prstGeom>
        </p:spPr>
        <p:txBody>
          <a:bodyPr wrap="square">
            <a:spAutoFit/>
          </a:bodyPr>
          <a:lstStyle/>
          <a:p>
            <a:pPr algn="ctr" defTabSz="992505">
              <a:lnSpc>
                <a:spcPct val="90000"/>
              </a:lnSpc>
              <a:spcAft>
                <a:spcPct val="35000"/>
              </a:spcAft>
            </a:pPr>
            <a:endParaRPr lang="en-US" altLang="zh-CN" sz="1490" dirty="0"/>
          </a:p>
        </p:txBody>
      </p:sp>
      <p:pic>
        <p:nvPicPr>
          <p:cNvPr id="56" name="图片 1"/>
          <p:cNvPicPr>
            <a:picLocks noChangeAspect="1"/>
          </p:cNvPicPr>
          <p:nvPr>
            <p:custDataLst>
              <p:tags r:id="rId3"/>
            </p:custDataLst>
          </p:nvPr>
        </p:nvPicPr>
        <p:blipFill>
          <a:blip r:embed="rId24">
            <a:extLst>
              <a:ext uri="{28A0092B-C50C-407E-A947-70E740481C1C}">
                <a14:useLocalDpi xmlns:a14="http://schemas.microsoft.com/office/drawing/2010/main" val="0"/>
              </a:ext>
            </a:extLst>
          </a:blip>
          <a:srcRect/>
          <a:stretch>
            <a:fillRect/>
          </a:stretch>
        </p:blipFill>
        <p:spPr bwMode="auto">
          <a:xfrm>
            <a:off x="12783842" y="9627254"/>
            <a:ext cx="2083285" cy="73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7" name="组合 22"/>
          <p:cNvGrpSpPr/>
          <p:nvPr/>
        </p:nvGrpSpPr>
        <p:grpSpPr>
          <a:xfrm>
            <a:off x="9529445" y="3690619"/>
            <a:ext cx="3432810" cy="1650999"/>
            <a:chOff x="150250" y="1352067"/>
            <a:chExt cx="1338070" cy="1067746"/>
          </a:xfrm>
        </p:grpSpPr>
        <p:sp>
          <p:nvSpPr>
            <p:cNvPr id="57" name="圆角矩形 56"/>
            <p:cNvSpPr/>
            <p:nvPr>
              <p:custDataLst>
                <p:tags r:id="rId8"/>
              </p:custDataLst>
            </p:nvPr>
          </p:nvSpPr>
          <p:spPr>
            <a:xfrm>
              <a:off x="150250" y="1449397"/>
              <a:ext cx="1338070" cy="941259"/>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3595"/>
            </a:p>
          </p:txBody>
        </p:sp>
        <p:sp>
          <p:nvSpPr>
            <p:cNvPr id="58" name="圆角矩形 4"/>
            <p:cNvSpPr/>
            <p:nvPr>
              <p:custDataLst>
                <p:tags r:id="rId9"/>
              </p:custDataLst>
            </p:nvPr>
          </p:nvSpPr>
          <p:spPr>
            <a:xfrm>
              <a:off x="220049" y="1352067"/>
              <a:ext cx="1158868" cy="106774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6161" tIns="66161" rIns="66161" bIns="66161" numCol="1" spcCol="1270" anchor="ctr" anchorCtr="0">
              <a:noAutofit/>
            </a:bodyPr>
            <a:lstStyle/>
            <a:p>
              <a:pPr marL="0" lvl="0" indent="0" algn="ctr" eaLnBrk="1" latinLnBrk="0" hangingPunct="1">
                <a:lnSpc>
                  <a:spcPct val="100000"/>
                </a:lnSpc>
                <a:spcBef>
                  <a:spcPct val="0"/>
                </a:spcBef>
                <a:spcAft>
                  <a:spcPts val="0"/>
                </a:spcAft>
              </a:pPr>
              <a:r>
                <a:rPr lang="en-US" altLang="zh-CN" sz="1600" dirty="0" smtClean="0">
                  <a:solidFill>
                    <a:srgbClr val="842258"/>
                  </a:solidFill>
                  <a:latin typeface="仿宋" panose="02010609060101010101" charset="-122"/>
                  <a:ea typeface="仿宋" panose="02010609060101010101" charset="-122"/>
                  <a:cs typeface="仿宋" panose="02010609060101010101" charset="-122"/>
                  <a:sym typeface="+mn-ea"/>
                </a:rPr>
                <a:t>5</a:t>
              </a:r>
              <a:r>
                <a:rPr lang="zh-CN" altLang="en-US" sz="1600" dirty="0" smtClean="0">
                  <a:solidFill>
                    <a:srgbClr val="842258"/>
                  </a:solidFill>
                  <a:latin typeface="仿宋" panose="02010609060101010101" charset="-122"/>
                  <a:ea typeface="仿宋" panose="02010609060101010101" charset="-122"/>
                  <a:cs typeface="仿宋" panose="02010609060101010101" charset="-122"/>
                  <a:sym typeface="+mn-ea"/>
                </a:rPr>
                <a:t>月</a:t>
              </a:r>
              <a:r>
                <a:rPr lang="en-US" altLang="zh-CN" sz="1600" dirty="0" smtClean="0">
                  <a:solidFill>
                    <a:srgbClr val="842258"/>
                  </a:solidFill>
                  <a:latin typeface="仿宋" panose="02010609060101010101" charset="-122"/>
                  <a:ea typeface="仿宋" panose="02010609060101010101" charset="-122"/>
                  <a:cs typeface="仿宋" panose="02010609060101010101" charset="-122"/>
                  <a:sym typeface="+mn-ea"/>
                </a:rPr>
                <a:t>27</a:t>
              </a:r>
              <a:r>
                <a:rPr lang="zh-CN" altLang="en-US" sz="1600" dirty="0" smtClean="0">
                  <a:solidFill>
                    <a:srgbClr val="842258"/>
                  </a:solidFill>
                  <a:latin typeface="仿宋" panose="02010609060101010101" charset="-122"/>
                  <a:ea typeface="仿宋" panose="02010609060101010101" charset="-122"/>
                  <a:cs typeface="仿宋" panose="02010609060101010101" charset="-122"/>
                  <a:sym typeface="+mn-ea"/>
                </a:rPr>
                <a:t>日至</a:t>
              </a:r>
              <a:r>
                <a:rPr lang="en-US" altLang="zh-CN" sz="1600" dirty="0">
                  <a:solidFill>
                    <a:srgbClr val="842258"/>
                  </a:solidFill>
                  <a:latin typeface="仿宋" panose="02010609060101010101" charset="-122"/>
                  <a:ea typeface="仿宋" panose="02010609060101010101" charset="-122"/>
                  <a:cs typeface="仿宋" panose="02010609060101010101" charset="-122"/>
                  <a:sym typeface="+mn-ea"/>
                </a:rPr>
                <a:t>5</a:t>
              </a:r>
              <a:r>
                <a:rPr lang="zh-CN" altLang="en-US" sz="1600" dirty="0" smtClean="0">
                  <a:solidFill>
                    <a:srgbClr val="842258"/>
                  </a:solidFill>
                  <a:latin typeface="仿宋" panose="02010609060101010101" charset="-122"/>
                  <a:ea typeface="仿宋" panose="02010609060101010101" charset="-122"/>
                  <a:cs typeface="仿宋" panose="02010609060101010101" charset="-122"/>
                  <a:sym typeface="+mn-ea"/>
                </a:rPr>
                <a:t>月</a:t>
              </a:r>
              <a:r>
                <a:rPr lang="en-US" altLang="zh-CN" sz="1600" dirty="0" smtClean="0">
                  <a:solidFill>
                    <a:srgbClr val="842258"/>
                  </a:solidFill>
                  <a:latin typeface="仿宋" panose="02010609060101010101" charset="-122"/>
                  <a:ea typeface="仿宋" panose="02010609060101010101" charset="-122"/>
                  <a:cs typeface="仿宋" panose="02010609060101010101" charset="-122"/>
                  <a:sym typeface="+mn-ea"/>
                </a:rPr>
                <a:t>31</a:t>
              </a:r>
              <a:r>
                <a:rPr lang="zh-CN" altLang="en-US" sz="1600" dirty="0" smtClean="0">
                  <a:solidFill>
                    <a:srgbClr val="842258"/>
                  </a:solidFill>
                  <a:latin typeface="仿宋" panose="02010609060101010101" charset="-122"/>
                  <a:ea typeface="仿宋" panose="02010609060101010101" charset="-122"/>
                  <a:cs typeface="仿宋" panose="02010609060101010101" charset="-122"/>
                  <a:sym typeface="+mn-ea"/>
                </a:rPr>
                <a:t>日</a:t>
              </a:r>
              <a:endParaRPr lang="zh-CN" altLang="en-US" sz="1600" dirty="0" smtClean="0">
                <a:solidFill>
                  <a:srgbClr val="842258"/>
                </a:solidFill>
                <a:latin typeface="仿宋" panose="02010609060101010101" charset="-122"/>
                <a:ea typeface="仿宋" panose="02010609060101010101" charset="-122"/>
                <a:cs typeface="仿宋" panose="02010609060101010101" charset="-122"/>
                <a:sym typeface="+mn-ea"/>
              </a:endParaRPr>
            </a:p>
            <a:p>
              <a:pPr marL="0" lvl="0" indent="0" algn="ctr" eaLnBrk="1" latinLnBrk="0" hangingPunct="1">
                <a:lnSpc>
                  <a:spcPct val="100000"/>
                </a:lnSpc>
                <a:spcBef>
                  <a:spcPct val="0"/>
                </a:spcBef>
                <a:spcAft>
                  <a:spcPts val="0"/>
                </a:spcAft>
              </a:pPr>
              <a:r>
                <a:rPr lang="zh-CN" altLang="en-US" sz="1600" dirty="0" smtClean="0">
                  <a:solidFill>
                    <a:srgbClr val="842258"/>
                  </a:solidFill>
                  <a:latin typeface="仿宋" panose="02010609060101010101" charset="-122"/>
                  <a:ea typeface="仿宋" panose="02010609060101010101" charset="-122"/>
                  <a:cs typeface="仿宋" panose="02010609060101010101" charset="-122"/>
                  <a:sym typeface="+mn-ea"/>
                </a:rPr>
                <a:t>对同类项目进行合并整合，编制项目申报书和绩效目标申报表等资料</a:t>
              </a:r>
            </a:p>
            <a:p>
              <a:pPr marL="0" lvl="0" indent="0" algn="ctr" eaLnBrk="1" latinLnBrk="0" hangingPunct="1">
                <a:lnSpc>
                  <a:spcPct val="100000"/>
                </a:lnSpc>
                <a:spcBef>
                  <a:spcPct val="0"/>
                </a:spcBef>
                <a:spcAft>
                  <a:spcPts val="0"/>
                </a:spcAft>
              </a:pPr>
              <a:r>
                <a:rPr lang="zh-CN" altLang="en-US" sz="1600" b="1" dirty="0" smtClean="0">
                  <a:solidFill>
                    <a:srgbClr val="842258"/>
                  </a:solidFill>
                  <a:latin typeface="仿宋" panose="02010609060101010101" charset="-122"/>
                  <a:ea typeface="仿宋" panose="02010609060101010101" charset="-122"/>
                  <a:cs typeface="仿宋" panose="02010609060101010101" charset="-122"/>
                  <a:sym typeface="+mn-ea"/>
                </a:rPr>
                <a:t>（</a:t>
              </a:r>
              <a:r>
                <a:rPr lang="zh-CN" altLang="en-US" sz="1600" b="1" dirty="0">
                  <a:solidFill>
                    <a:srgbClr val="842258"/>
                  </a:solidFill>
                  <a:latin typeface="仿宋" panose="02010609060101010101" charset="-122"/>
                  <a:ea typeface="仿宋" panose="02010609060101010101" charset="-122"/>
                  <a:cs typeface="仿宋" panose="02010609060101010101" charset="-122"/>
                  <a:sym typeface="+mn-ea"/>
                </a:rPr>
                <a:t>基建保障处）</a:t>
              </a:r>
            </a:p>
          </p:txBody>
        </p:sp>
      </p:grpSp>
      <p:grpSp>
        <p:nvGrpSpPr>
          <p:cNvPr id="41" name="组合 58"/>
          <p:cNvGrpSpPr/>
          <p:nvPr/>
        </p:nvGrpSpPr>
        <p:grpSpPr>
          <a:xfrm>
            <a:off x="8353425" y="2608580"/>
            <a:ext cx="1036320" cy="469900"/>
            <a:chOff x="1091864" y="524461"/>
            <a:chExt cx="209793" cy="245419"/>
          </a:xfrm>
        </p:grpSpPr>
        <p:sp>
          <p:nvSpPr>
            <p:cNvPr id="60" name="右箭头 59"/>
            <p:cNvSpPr/>
            <p:nvPr>
              <p:custDataLst>
                <p:tags r:id="rId6"/>
              </p:custDataLst>
            </p:nvPr>
          </p:nvSpPr>
          <p:spPr>
            <a:xfrm>
              <a:off x="1091864" y="524461"/>
              <a:ext cx="209793" cy="245419"/>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3595"/>
            </a:p>
          </p:txBody>
        </p:sp>
        <p:sp>
          <p:nvSpPr>
            <p:cNvPr id="61" name="右箭头 4"/>
            <p:cNvSpPr/>
            <p:nvPr>
              <p:custDataLst>
                <p:tags r:id="rId7"/>
              </p:custDataLst>
            </p:nvPr>
          </p:nvSpPr>
          <p:spPr>
            <a:xfrm>
              <a:off x="1091864" y="573545"/>
              <a:ext cx="146855" cy="1472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51180">
                <a:lnSpc>
                  <a:spcPct val="90000"/>
                </a:lnSpc>
                <a:spcAft>
                  <a:spcPct val="35000"/>
                </a:spcAft>
              </a:pPr>
              <a:endParaRPr lang="zh-CN" altLang="en-US" sz="1240"/>
            </a:p>
          </p:txBody>
        </p:sp>
      </p:grpSp>
      <p:sp>
        <p:nvSpPr>
          <p:cNvPr id="74" name="文本框 73"/>
          <p:cNvSpPr txBox="1"/>
          <p:nvPr/>
        </p:nvSpPr>
        <p:spPr>
          <a:xfrm>
            <a:off x="5832475" y="3898900"/>
            <a:ext cx="2283460" cy="1152525"/>
          </a:xfrm>
          <a:prstGeom prst="rect">
            <a:avLst/>
          </a:prstGeom>
          <a:noFill/>
        </p:spPr>
        <p:txBody>
          <a:bodyPr wrap="square" rtlCol="0">
            <a:noAutofit/>
          </a:bodyPr>
          <a:lstStyle/>
          <a:p>
            <a:pPr algn="ctr"/>
            <a:r>
              <a:rPr lang="en-US" altLang="zh-CN" sz="1600" dirty="0" smtClean="0">
                <a:solidFill>
                  <a:srgbClr val="842258"/>
                </a:solidFill>
                <a:latin typeface="仿宋" panose="02010609060101010101" charset="-122"/>
                <a:ea typeface="仿宋" panose="02010609060101010101" charset="-122"/>
                <a:cs typeface="仿宋" panose="02010609060101010101" charset="-122"/>
              </a:rPr>
              <a:t> </a:t>
            </a:r>
            <a:r>
              <a:rPr lang="en-US" altLang="zh-CN" sz="1600" dirty="0" smtClean="0">
                <a:solidFill>
                  <a:srgbClr val="842258"/>
                </a:solidFill>
                <a:latin typeface="仿宋" panose="02010609060101010101" charset="-122"/>
                <a:ea typeface="仿宋" panose="02010609060101010101" charset="-122"/>
                <a:cs typeface="仿宋" panose="02010609060101010101" charset="-122"/>
              </a:rPr>
              <a:t>5</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月</a:t>
            </a:r>
            <a:r>
              <a:rPr lang="en-US" altLang="zh-CN" sz="1600" dirty="0" smtClean="0">
                <a:solidFill>
                  <a:srgbClr val="842258"/>
                </a:solidFill>
                <a:latin typeface="仿宋" panose="02010609060101010101" charset="-122"/>
                <a:ea typeface="仿宋" panose="02010609060101010101" charset="-122"/>
                <a:cs typeface="仿宋" panose="02010609060101010101" charset="-122"/>
              </a:rPr>
              <a:t>31</a:t>
            </a:r>
            <a:r>
              <a:rPr lang="zh-CN" altLang="en-US" sz="1600" dirty="0" smtClean="0">
                <a:solidFill>
                  <a:srgbClr val="842258"/>
                </a:solidFill>
                <a:latin typeface="仿宋" panose="02010609060101010101" charset="-122"/>
                <a:ea typeface="仿宋" panose="02010609060101010101" charset="-122"/>
                <a:cs typeface="仿宋" panose="02010609060101010101" charset="-122"/>
              </a:rPr>
              <a:t>日前</a:t>
            </a:r>
            <a:endParaRPr lang="zh-CN" altLang="en-US" sz="1600" dirty="0" smtClean="0">
              <a:solidFill>
                <a:srgbClr val="842258"/>
              </a:solidFill>
              <a:latin typeface="仿宋" panose="02010609060101010101" charset="-122"/>
              <a:ea typeface="仿宋" panose="02010609060101010101" charset="-122"/>
              <a:cs typeface="仿宋" panose="02010609060101010101" charset="-122"/>
            </a:endParaRPr>
          </a:p>
          <a:p>
            <a:pPr algn="ctr"/>
            <a:r>
              <a:rPr lang="zh-CN" altLang="en-US" sz="1600" dirty="0" smtClean="0">
                <a:solidFill>
                  <a:srgbClr val="842258"/>
                </a:solidFill>
                <a:latin typeface="仿宋" panose="02010609060101010101" charset="-122"/>
                <a:ea typeface="仿宋" panose="02010609060101010101" charset="-122"/>
                <a:cs typeface="仿宋" panose="02010609060101010101" charset="-122"/>
              </a:rPr>
              <a:t>上报修缮工程管理委员会审议。</a:t>
            </a:r>
            <a:endParaRPr lang="zh-CN" altLang="en-US" sz="1600" b="1" dirty="0">
              <a:solidFill>
                <a:srgbClr val="842258"/>
              </a:solidFill>
              <a:latin typeface="仿宋" panose="02010609060101010101" charset="-122"/>
              <a:ea typeface="仿宋" panose="02010609060101010101" charset="-122"/>
              <a:cs typeface="仿宋" panose="02010609060101010101" charset="-122"/>
            </a:endParaRPr>
          </a:p>
          <a:p>
            <a:pPr algn="ctr"/>
            <a:r>
              <a:rPr lang="zh-CN" altLang="en-US" sz="1600" b="1" dirty="0">
                <a:solidFill>
                  <a:srgbClr val="842258"/>
                </a:solidFill>
                <a:latin typeface="仿宋" panose="02010609060101010101" charset="-122"/>
                <a:ea typeface="仿宋" panose="02010609060101010101" charset="-122"/>
                <a:cs typeface="仿宋" panose="02010609060101010101" charset="-122"/>
              </a:rPr>
              <a:t>（基建保障处）</a:t>
            </a:r>
          </a:p>
        </p:txBody>
      </p:sp>
      <p:grpSp>
        <p:nvGrpSpPr>
          <p:cNvPr id="44" name="组合 74"/>
          <p:cNvGrpSpPr/>
          <p:nvPr/>
        </p:nvGrpSpPr>
        <p:grpSpPr>
          <a:xfrm rot="10800000">
            <a:off x="4392930" y="4266565"/>
            <a:ext cx="1184275" cy="453390"/>
            <a:chOff x="2477295" y="524461"/>
            <a:chExt cx="209793" cy="245419"/>
          </a:xfrm>
        </p:grpSpPr>
        <p:sp>
          <p:nvSpPr>
            <p:cNvPr id="76" name="右箭头 75"/>
            <p:cNvSpPr/>
            <p:nvPr>
              <p:custDataLst>
                <p:tags r:id="rId4"/>
              </p:custDataLst>
            </p:nvPr>
          </p:nvSpPr>
          <p:spPr>
            <a:xfrm>
              <a:off x="2477295" y="524461"/>
              <a:ext cx="209793" cy="245419"/>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3595"/>
            </a:p>
          </p:txBody>
        </p:sp>
        <p:sp>
          <p:nvSpPr>
            <p:cNvPr id="77" name="右箭头 6"/>
            <p:cNvSpPr/>
            <p:nvPr>
              <p:custDataLst>
                <p:tags r:id="rId5"/>
              </p:custDataLst>
            </p:nvPr>
          </p:nvSpPr>
          <p:spPr>
            <a:xfrm>
              <a:off x="2477295" y="573545"/>
              <a:ext cx="146855" cy="14725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algn="ctr" defTabSz="551180">
                <a:lnSpc>
                  <a:spcPct val="90000"/>
                </a:lnSpc>
                <a:spcAft>
                  <a:spcPct val="35000"/>
                </a:spcAft>
              </a:pPr>
              <a:endParaRPr lang="zh-CN" altLang="en-US" sz="1240"/>
            </a:p>
          </p:txBody>
        </p:sp>
      </p:grpSp>
      <p:sp>
        <p:nvSpPr>
          <p:cNvPr id="64" name="TextBox 7"/>
          <p:cNvSpPr txBox="1">
            <a:spLocks noChangeArrowheads="1"/>
          </p:cNvSpPr>
          <p:nvPr/>
        </p:nvSpPr>
        <p:spPr bwMode="auto">
          <a:xfrm>
            <a:off x="523875" y="219075"/>
            <a:ext cx="11933238" cy="829945"/>
          </a:xfrm>
          <a:prstGeom prst="rect">
            <a:avLst/>
          </a:prstGeom>
          <a:noFill/>
          <a:ln w="9525">
            <a:noFill/>
            <a:miter lim="800000"/>
          </a:ln>
        </p:spPr>
        <p:txBody>
          <a:bodyPr>
            <a:spAutoFit/>
          </a:bodyPr>
          <a:lstStyle/>
          <a:p>
            <a:r>
              <a:rPr lang="zh-CN" altLang="en-US" sz="4800" b="1" dirty="0">
                <a:solidFill>
                  <a:schemeClr val="bg1"/>
                </a:solidFill>
                <a:latin typeface="华文中宋" panose="02010600040101010101" pitchFamily="2" charset="-122"/>
                <a:ea typeface="华文中宋" panose="02010600040101010101" pitchFamily="2" charset="-122"/>
              </a:rPr>
              <a:t>三</a:t>
            </a:r>
            <a:r>
              <a:rPr lang="zh-CN" altLang="en-US" sz="4800" b="1" dirty="0" smtClean="0">
                <a:solidFill>
                  <a:schemeClr val="bg1"/>
                </a:solidFill>
                <a:latin typeface="华文中宋" panose="02010600040101010101" pitchFamily="2" charset="-122"/>
                <a:ea typeface="华文中宋" panose="02010600040101010101" pitchFamily="2" charset="-122"/>
              </a:rPr>
              <a:t>、专项资金申报时间安排</a:t>
            </a:r>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ransition spd="slow">
    <p:cov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矩形 5"/>
          <p:cNvSpPr>
            <a:spLocks noChangeArrowheads="1"/>
          </p:cNvSpPr>
          <p:nvPr/>
        </p:nvSpPr>
        <p:spPr bwMode="auto">
          <a:xfrm>
            <a:off x="-11748" y="1751415"/>
            <a:ext cx="15122525" cy="1423968"/>
          </a:xfrm>
          <a:prstGeom prst="rect">
            <a:avLst/>
          </a:prstGeom>
          <a:solidFill>
            <a:srgbClr val="F6E6F1"/>
          </a:solidFill>
          <a:ln w="25400" algn="ctr">
            <a:noFill/>
            <a:miter lim="800000"/>
          </a:ln>
        </p:spPr>
        <p:txBody>
          <a:bodyPr lIns="91428" tIns="45713" rIns="91428" bIns="45713" anchor="ctr"/>
          <a:lstStyle/>
          <a:p>
            <a:pPr algn="ctr" defTabSz="1592580"/>
            <a:endParaRPr lang="zh-CN" altLang="en-US" sz="3500">
              <a:solidFill>
                <a:srgbClr val="FFFFFF"/>
              </a:solidFill>
              <a:latin typeface="Calibri" panose="020F0502020204030204" pitchFamily="34" charset="0"/>
            </a:endParaRPr>
          </a:p>
        </p:txBody>
      </p:sp>
      <p:sp>
        <p:nvSpPr>
          <p:cNvPr id="16390" name="Rectangle 19"/>
          <p:cNvSpPr>
            <a:spLocks noChangeArrowheads="1"/>
          </p:cNvSpPr>
          <p:nvPr/>
        </p:nvSpPr>
        <p:spPr bwMode="auto">
          <a:xfrm>
            <a:off x="0" y="1752956"/>
            <a:ext cx="360363" cy="1433504"/>
          </a:xfrm>
          <a:prstGeom prst="rect">
            <a:avLst/>
          </a:prstGeom>
          <a:solidFill>
            <a:srgbClr val="812F6A"/>
          </a:solidFill>
          <a:ln w="9525">
            <a:solidFill>
              <a:srgbClr val="812F6A"/>
            </a:solidFill>
            <a:miter lim="800000"/>
          </a:ln>
        </p:spPr>
        <p:txBody>
          <a:bodyPr wrap="none" anchor="ctr"/>
          <a:lstStyle/>
          <a:p>
            <a:endParaRPr lang="zh-CN" altLang="en-US"/>
          </a:p>
        </p:txBody>
      </p:sp>
      <p:sp>
        <p:nvSpPr>
          <p:cNvPr id="16391" name="Rectangle 20"/>
          <p:cNvSpPr>
            <a:spLocks noChangeArrowheads="1"/>
          </p:cNvSpPr>
          <p:nvPr/>
        </p:nvSpPr>
        <p:spPr bwMode="auto">
          <a:xfrm>
            <a:off x="431800" y="1752956"/>
            <a:ext cx="144463" cy="1433504"/>
          </a:xfrm>
          <a:prstGeom prst="rect">
            <a:avLst/>
          </a:prstGeom>
          <a:solidFill>
            <a:srgbClr val="812F6A"/>
          </a:solidFill>
          <a:ln w="9525">
            <a:noFill/>
            <a:miter lim="800000"/>
          </a:ln>
        </p:spPr>
        <p:txBody>
          <a:bodyPr wrap="none" anchor="ctr"/>
          <a:lstStyle/>
          <a:p>
            <a:endParaRPr lang="zh-CN" altLang="en-US"/>
          </a:p>
        </p:txBody>
      </p:sp>
      <p:sp>
        <p:nvSpPr>
          <p:cNvPr id="16388" name="矩形 7"/>
          <p:cNvSpPr>
            <a:spLocks noChangeArrowheads="1"/>
          </p:cNvSpPr>
          <p:nvPr/>
        </p:nvSpPr>
        <p:spPr bwMode="auto">
          <a:xfrm>
            <a:off x="1346156" y="2989246"/>
            <a:ext cx="12697460" cy="7099935"/>
          </a:xfrm>
          <a:prstGeom prst="rect">
            <a:avLst/>
          </a:prstGeom>
          <a:noFill/>
          <a:ln w="25400" algn="ctr">
            <a:noFill/>
            <a:miter lim="800000"/>
          </a:ln>
        </p:spPr>
        <p:txBody>
          <a:bodyPr lIns="90770" tIns="45384" rIns="90770" bIns="45384" anchor="ctr"/>
          <a:lstStyle/>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一、专项资金支持范围</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二、专项资金</a:t>
            </a:r>
            <a:r>
              <a:rPr lang="zh-CN" altLang="en-US" sz="3600" dirty="0" smtClean="0">
                <a:solidFill>
                  <a:schemeClr val="bg1">
                    <a:lumMod val="50000"/>
                  </a:schemeClr>
                </a:solidFill>
                <a:ea typeface="黑体" panose="02010609060101010101" pitchFamily="49" charset="-122"/>
                <a:cs typeface="Times New Roman" panose="02020603050405020304" pitchFamily="18" charset="0"/>
              </a:rPr>
              <a:t>申报具体要求</a:t>
            </a:r>
            <a:endParaRPr lang="en-US" altLang="zh-CN" sz="3600" dirty="0" smtClean="0">
              <a:solidFill>
                <a:schemeClr val="bg1">
                  <a:lumMod val="50000"/>
                </a:schemeClr>
              </a:solidFill>
              <a:ea typeface="黑体" panose="02010609060101010101" pitchFamily="49" charset="-122"/>
              <a:cs typeface="Times New Roman" panose="02020603050405020304" pitchFamily="18" charset="0"/>
            </a:endParaRP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三、专项资金申报时间安排</a:t>
            </a:r>
          </a:p>
          <a:p>
            <a:pPr marL="536575" indent="-536575" algn="l">
              <a:lnSpc>
                <a:spcPct val="150000"/>
              </a:lnSpc>
              <a:spcAft>
                <a:spcPts val="1200"/>
              </a:spcAft>
              <a:buClrTx/>
              <a:buSzTx/>
              <a:buFontTx/>
              <a:defRPr/>
            </a:pPr>
            <a:r>
              <a:rPr lang="zh-CN" altLang="en-US" sz="3600" dirty="0">
                <a:ea typeface="黑体" panose="02010609060101010101" pitchFamily="49" charset="-122"/>
                <a:cs typeface="Times New Roman" panose="02020603050405020304" pitchFamily="18" charset="0"/>
              </a:rPr>
              <a:t>四、专项资金项目排序</a:t>
            </a:r>
          </a:p>
          <a:p>
            <a:pPr marL="536575" indent="-536575">
              <a:lnSpc>
                <a:spcPct val="150000"/>
              </a:lnSpc>
              <a:spcAft>
                <a:spcPts val="1200"/>
              </a:spcAft>
              <a:defRPr/>
            </a:pPr>
            <a:r>
              <a:rPr lang="zh-CN" altLang="en-US" sz="3600" dirty="0" smtClean="0">
                <a:solidFill>
                  <a:schemeClr val="bg1">
                    <a:lumMod val="50000"/>
                  </a:schemeClr>
                </a:solidFill>
                <a:ea typeface="黑体" panose="02010609060101010101" pitchFamily="49" charset="-122"/>
                <a:cs typeface="Times New Roman" panose="02020603050405020304" pitchFamily="18" charset="0"/>
              </a:rPr>
              <a:t>五</a:t>
            </a:r>
            <a:r>
              <a:rPr lang="zh-CN" altLang="en-US" sz="3600" dirty="0">
                <a:solidFill>
                  <a:schemeClr val="bg1">
                    <a:lumMod val="50000"/>
                  </a:schemeClr>
                </a:solidFill>
                <a:ea typeface="黑体" panose="02010609060101010101" pitchFamily="49" charset="-122"/>
                <a:cs typeface="Times New Roman" panose="02020603050405020304" pitchFamily="18" charset="0"/>
              </a:rPr>
              <a:t>、专项资金申报书填写要求</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254" y="8177310"/>
            <a:ext cx="9650756" cy="251609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42606" y="234132"/>
            <a:ext cx="1377441" cy="1368152"/>
          </a:xfrm>
          <a:prstGeom prst="rect">
            <a:avLst/>
          </a:prstGeom>
        </p:spPr>
      </p:pic>
      <p:sp>
        <p:nvSpPr>
          <p:cNvPr id="10" name="矩形 6"/>
          <p:cNvSpPr>
            <a:spLocks noChangeArrowheads="1"/>
          </p:cNvSpPr>
          <p:nvPr/>
        </p:nvSpPr>
        <p:spPr bwMode="auto">
          <a:xfrm>
            <a:off x="1433753" y="1369019"/>
            <a:ext cx="1957070" cy="1720850"/>
          </a:xfrm>
          <a:prstGeom prst="rect">
            <a:avLst/>
          </a:prstGeom>
          <a:noFill/>
          <a:ln w="9525">
            <a:noFill/>
            <a:miter lim="800000"/>
          </a:ln>
        </p:spPr>
        <p:txBody>
          <a:bodyPr wrap="none" lIns="90770" tIns="45384" rIns="90770" bIns="45384">
            <a:spAutoFit/>
          </a:bodyPr>
          <a:lstStyle/>
          <a:p>
            <a:pPr algn="ctr" defTabSz="1592580">
              <a:lnSpc>
                <a:spcPct val="200000"/>
              </a:lnSpc>
            </a:pPr>
            <a:r>
              <a:rPr lang="zh-CN" altLang="en-US"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目  录</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6388" name="矩形 7"/>
          <p:cNvSpPr>
            <a:spLocks noChangeArrowheads="1"/>
          </p:cNvSpPr>
          <p:nvPr/>
        </p:nvSpPr>
        <p:spPr bwMode="auto">
          <a:xfrm>
            <a:off x="288290" y="1602105"/>
            <a:ext cx="14719300" cy="7526655"/>
          </a:xfrm>
          <a:prstGeom prst="rect">
            <a:avLst/>
          </a:prstGeom>
          <a:noFill/>
          <a:ln w="25400" algn="ctr">
            <a:noFill/>
            <a:miter lim="800000"/>
          </a:ln>
        </p:spPr>
        <p:txBody>
          <a:bodyPr lIns="90770" tIns="45384" rIns="90770" bIns="45384" anchor="ctr"/>
          <a:lstStyle/>
          <a:p>
            <a:pPr marL="0" indent="720090" algn="just" eaLnBrk="1" latinLnBrk="0" hangingPunct="1">
              <a:lnSpc>
                <a:spcPct val="150000"/>
              </a:lnSpc>
            </a:pPr>
            <a:endParaRPr lang="zh-CN" altLang="en-US" sz="3200" dirty="0" smtClean="0">
              <a:latin typeface="+mn-ea"/>
              <a:ea typeface="+mn-ea"/>
              <a:cs typeface="+mn-ea"/>
              <a:sym typeface="+mn-ea"/>
            </a:endParaRPr>
          </a:p>
          <a:p>
            <a:pPr marL="0" indent="720090" algn="just" eaLnBrk="1" latinLnBrk="0" hangingPunct="1">
              <a:lnSpc>
                <a:spcPct val="150000"/>
              </a:lnSpc>
            </a:pPr>
            <a:r>
              <a:rPr lang="zh-CN" altLang="en-US" sz="3200" dirty="0" smtClean="0">
                <a:latin typeface="+mn-ea"/>
                <a:ea typeface="+mn-ea"/>
                <a:cs typeface="+mn-ea"/>
                <a:sym typeface="+mn-ea"/>
              </a:rPr>
              <a:t>根据</a:t>
            </a:r>
            <a:r>
              <a:rPr lang="zh-CN" altLang="en-US" sz="3200" b="1" dirty="0" smtClean="0">
                <a:latin typeface="+mn-ea"/>
                <a:ea typeface="+mn-ea"/>
                <a:cs typeface="+mn-ea"/>
                <a:sym typeface="+mn-ea"/>
              </a:rPr>
              <a:t>《南开大学修缮工程管理办法（试行）》（南发字〔2023〕176 号），</a:t>
            </a:r>
            <a:r>
              <a:rPr lang="zh-CN" altLang="en-US" sz="3200" dirty="0" smtClean="0">
                <a:latin typeface="+mn-ea"/>
                <a:ea typeface="+mn-ea"/>
                <a:cs typeface="+mn-ea"/>
                <a:sym typeface="+mn-ea"/>
              </a:rPr>
              <a:t>专项资金项目排序流程为：</a:t>
            </a:r>
          </a:p>
          <a:p>
            <a:pPr marL="0" indent="720090" algn="just" eaLnBrk="1" latinLnBrk="0" hangingPunct="1">
              <a:lnSpc>
                <a:spcPct val="150000"/>
              </a:lnSpc>
            </a:pPr>
            <a:r>
              <a:rPr lang="en-US" altLang="zh-CN" sz="3200" dirty="0" smtClean="0">
                <a:latin typeface="+mn-ea"/>
                <a:ea typeface="+mn-ea"/>
                <a:cs typeface="+mn-ea"/>
                <a:sym typeface="+mn-ea"/>
              </a:rPr>
              <a:t>1.</a:t>
            </a:r>
            <a:r>
              <a:rPr lang="zh-CN" altLang="en-US" sz="3200" dirty="0" smtClean="0">
                <a:latin typeface="+mn-ea"/>
                <a:ea typeface="+mn-ea"/>
                <a:cs typeface="+mn-ea"/>
                <a:sym typeface="+mn-ea"/>
              </a:rPr>
              <a:t>基建保障处对</a:t>
            </a:r>
            <a:r>
              <a:rPr lang="zh-CN" altLang="en-US" sz="3200" b="1" dirty="0" smtClean="0">
                <a:latin typeface="+mn-ea"/>
                <a:ea typeface="+mn-ea"/>
                <a:cs typeface="+mn-ea"/>
                <a:sym typeface="+mn-ea"/>
              </a:rPr>
              <a:t>申报项目进行汇总</a:t>
            </a:r>
            <a:r>
              <a:rPr lang="zh-CN" altLang="en-US" sz="3200" dirty="0" smtClean="0">
                <a:latin typeface="+mn-ea"/>
                <a:ea typeface="+mn-ea"/>
                <a:cs typeface="+mn-ea"/>
                <a:sym typeface="+mn-ea"/>
              </a:rPr>
              <a:t>。</a:t>
            </a:r>
          </a:p>
          <a:p>
            <a:pPr marL="0" indent="720090" algn="just" eaLnBrk="1" latinLnBrk="0" hangingPunct="1">
              <a:lnSpc>
                <a:spcPct val="150000"/>
              </a:lnSpc>
            </a:pPr>
            <a:r>
              <a:rPr lang="en-US" altLang="zh-CN" sz="3200" dirty="0" smtClean="0">
                <a:latin typeface="+mn-ea"/>
                <a:ea typeface="+mn-ea"/>
                <a:cs typeface="+mn-ea"/>
                <a:sym typeface="+mn-ea"/>
              </a:rPr>
              <a:t>2.</a:t>
            </a:r>
            <a:r>
              <a:rPr lang="zh-CN" altLang="en-US" sz="3200" b="1" dirty="0" smtClean="0">
                <a:latin typeface="+mn-ea"/>
                <a:ea typeface="+mn-ea"/>
                <a:cs typeface="+mn-ea"/>
                <a:sym typeface="+mn-ea"/>
              </a:rPr>
              <a:t>房屋修缮类</a:t>
            </a:r>
            <a:r>
              <a:rPr lang="zh-CN" altLang="en-US" sz="3200" dirty="0" smtClean="0">
                <a:latin typeface="+mn-ea"/>
                <a:ea typeface="+mn-ea"/>
                <a:cs typeface="+mn-ea"/>
                <a:sym typeface="+mn-ea"/>
              </a:rPr>
              <a:t>（学生宿舍除外），配合国有资产管理办公室</a:t>
            </a:r>
          </a:p>
          <a:p>
            <a:pPr marL="0" indent="720090" algn="just" eaLnBrk="1" latinLnBrk="0" hangingPunct="1">
              <a:lnSpc>
                <a:spcPct val="150000"/>
              </a:lnSpc>
            </a:pPr>
            <a:r>
              <a:rPr lang="zh-CN" altLang="en-US" sz="3200" dirty="0" smtClean="0">
                <a:latin typeface="+mn-ea"/>
                <a:ea typeface="+mn-ea"/>
                <a:cs typeface="+mn-ea"/>
                <a:sym typeface="+mn-ea"/>
              </a:rPr>
              <a:t>形成修缮排序建议。</a:t>
            </a:r>
          </a:p>
          <a:p>
            <a:pPr marL="0" indent="720090" algn="just" eaLnBrk="1" latinLnBrk="0" hangingPunct="1">
              <a:lnSpc>
                <a:spcPct val="150000"/>
              </a:lnSpc>
            </a:pPr>
            <a:r>
              <a:rPr lang="en-US" altLang="zh-CN" sz="3200" dirty="0" smtClean="0">
                <a:latin typeface="+mn-ea"/>
                <a:ea typeface="+mn-ea"/>
                <a:cs typeface="+mn-ea"/>
                <a:sym typeface="+mn-ea"/>
              </a:rPr>
              <a:t>3.</a:t>
            </a:r>
            <a:r>
              <a:rPr lang="zh-CN" altLang="en-US" sz="3200" b="1" dirty="0" smtClean="0">
                <a:latin typeface="+mn-ea"/>
                <a:ea typeface="+mn-ea"/>
                <a:cs typeface="+mn-ea"/>
                <a:sym typeface="+mn-ea"/>
              </a:rPr>
              <a:t>学生宿舍类</a:t>
            </a:r>
            <a:r>
              <a:rPr lang="zh-CN" altLang="en-US" sz="3200" dirty="0" smtClean="0">
                <a:latin typeface="+mn-ea"/>
                <a:ea typeface="+mn-ea"/>
                <a:cs typeface="+mn-ea"/>
                <a:sym typeface="+mn-ea"/>
              </a:rPr>
              <a:t>，配合党委学生工作部形成修缮排序建议。</a:t>
            </a:r>
          </a:p>
          <a:p>
            <a:pPr marL="0" indent="720090" algn="just" eaLnBrk="1" latinLnBrk="0" hangingPunct="1">
              <a:lnSpc>
                <a:spcPct val="150000"/>
              </a:lnSpc>
            </a:pPr>
            <a:r>
              <a:rPr lang="en-US" altLang="zh-CN" sz="3200" dirty="0" smtClean="0">
                <a:latin typeface="+mn-ea"/>
                <a:ea typeface="+mn-ea"/>
                <a:cs typeface="+mn-ea"/>
                <a:sym typeface="+mn-ea"/>
              </a:rPr>
              <a:t>4.</a:t>
            </a:r>
            <a:r>
              <a:rPr lang="zh-CN" altLang="en-US" sz="3200" b="1" dirty="0" smtClean="0">
                <a:latin typeface="+mn-ea"/>
                <a:ea typeface="+mn-ea"/>
                <a:cs typeface="+mn-ea"/>
                <a:sym typeface="+mn-ea"/>
              </a:rPr>
              <a:t>基础设施改造类</a:t>
            </a:r>
            <a:r>
              <a:rPr lang="zh-CN" altLang="en-US" sz="3200" dirty="0" smtClean="0">
                <a:latin typeface="+mn-ea"/>
                <a:ea typeface="+mn-ea"/>
                <a:cs typeface="+mn-ea"/>
                <a:sym typeface="+mn-ea"/>
              </a:rPr>
              <a:t>，由基建保障处形成初步排序建议。</a:t>
            </a:r>
          </a:p>
          <a:p>
            <a:pPr marL="0" indent="720090" algn="just" eaLnBrk="1" latinLnBrk="0" hangingPunct="1">
              <a:lnSpc>
                <a:spcPct val="150000"/>
              </a:lnSpc>
            </a:pPr>
            <a:r>
              <a:rPr lang="en-US" altLang="zh-CN" sz="3200" dirty="0" smtClean="0">
                <a:latin typeface="+mn-ea"/>
                <a:ea typeface="+mn-ea"/>
                <a:cs typeface="+mn-ea"/>
                <a:sym typeface="+mn-ea"/>
              </a:rPr>
              <a:t>5.</a:t>
            </a:r>
            <a:r>
              <a:rPr lang="zh-CN" altLang="en-US" sz="3200" dirty="0" smtClean="0">
                <a:latin typeface="+mn-ea"/>
                <a:ea typeface="+mn-ea"/>
                <a:cs typeface="+mn-ea"/>
                <a:sym typeface="+mn-ea"/>
              </a:rPr>
              <a:t>基建保障处将整体修缮建议</a:t>
            </a:r>
            <a:r>
              <a:rPr lang="zh-CN" altLang="en-US" sz="3200" b="1" dirty="0" smtClean="0">
                <a:latin typeface="+mn-ea"/>
                <a:ea typeface="+mn-ea"/>
                <a:cs typeface="+mn-ea"/>
                <a:sym typeface="+mn-ea"/>
              </a:rPr>
              <a:t>上报修缮工程管理委员会审议</a:t>
            </a:r>
            <a:r>
              <a:rPr lang="zh-CN" altLang="en-US" sz="3200" dirty="0" smtClean="0">
                <a:latin typeface="+mn-ea"/>
                <a:ea typeface="+mn-ea"/>
                <a:cs typeface="+mn-ea"/>
                <a:sym typeface="+mn-ea"/>
              </a:rPr>
              <a:t>。</a:t>
            </a:r>
          </a:p>
          <a:p>
            <a:pPr marL="0" indent="720090" algn="just" eaLnBrk="1" latinLnBrk="0" hangingPunct="1">
              <a:lnSpc>
                <a:spcPct val="150000"/>
              </a:lnSpc>
            </a:pPr>
            <a:r>
              <a:rPr lang="en-US" altLang="zh-CN" sz="3200" dirty="0" smtClean="0">
                <a:latin typeface="+mn-ea"/>
                <a:ea typeface="+mn-ea"/>
                <a:cs typeface="+mn-ea"/>
                <a:sym typeface="+mn-ea"/>
              </a:rPr>
              <a:t>6.</a:t>
            </a:r>
            <a:r>
              <a:rPr lang="zh-CN" altLang="en-US" sz="3200" dirty="0" smtClean="0">
                <a:latin typeface="+mn-ea"/>
                <a:ea typeface="+mn-ea"/>
                <a:cs typeface="+mn-ea"/>
                <a:sym typeface="+mn-ea"/>
              </a:rPr>
              <a:t>项目归口单位应</a:t>
            </a:r>
            <a:r>
              <a:rPr lang="en-US" altLang="zh-CN" sz="3200" dirty="0" smtClean="0">
                <a:latin typeface="+mn-ea"/>
                <a:ea typeface="+mn-ea"/>
                <a:cs typeface="+mn-ea"/>
                <a:sym typeface="+mn-ea"/>
              </a:rPr>
              <a:t>对投资金额</a:t>
            </a:r>
            <a:r>
              <a:rPr lang="en-US" altLang="zh-CN" sz="3200" b="1" dirty="0" smtClean="0">
                <a:latin typeface="+mn-ea"/>
                <a:ea typeface="+mn-ea"/>
                <a:cs typeface="+mn-ea"/>
                <a:sym typeface="+mn-ea"/>
              </a:rPr>
              <a:t> 500 万</a:t>
            </a:r>
            <a:r>
              <a:rPr lang="en-US" altLang="zh-CN" sz="3200" dirty="0" smtClean="0">
                <a:latin typeface="+mn-ea"/>
                <a:ea typeface="+mn-ea"/>
                <a:cs typeface="+mn-ea"/>
                <a:sym typeface="+mn-ea"/>
              </a:rPr>
              <a:t>元以上的大型修</a:t>
            </a:r>
            <a:r>
              <a:rPr lang="zh-CN" sz="3200" dirty="0" smtClean="0">
                <a:latin typeface="+mn-ea"/>
                <a:ea typeface="+mn-ea"/>
                <a:cs typeface="+mn-ea"/>
                <a:sym typeface="+mn-ea"/>
              </a:rPr>
              <a:t>缮工程项目</a:t>
            </a:r>
          </a:p>
          <a:p>
            <a:pPr marL="0" indent="720090" algn="just" eaLnBrk="1" latinLnBrk="0" hangingPunct="1">
              <a:lnSpc>
                <a:spcPct val="150000"/>
              </a:lnSpc>
            </a:pPr>
            <a:r>
              <a:rPr lang="zh-CN" sz="3200" dirty="0" smtClean="0">
                <a:latin typeface="+mn-ea"/>
                <a:ea typeface="+mn-ea"/>
                <a:cs typeface="+mn-ea"/>
                <a:sym typeface="+mn-ea"/>
              </a:rPr>
              <a:t>开展必要的可行性研究与论证,制定具体实施方案，经学校批准后</a:t>
            </a:r>
          </a:p>
          <a:p>
            <a:pPr marL="0" indent="720090" algn="just" eaLnBrk="1" latinLnBrk="0" hangingPunct="1">
              <a:lnSpc>
                <a:spcPct val="150000"/>
              </a:lnSpc>
            </a:pPr>
            <a:r>
              <a:rPr lang="zh-CN" sz="3200" dirty="0" smtClean="0">
                <a:latin typeface="+mn-ea"/>
                <a:ea typeface="+mn-ea"/>
                <a:cs typeface="+mn-ea"/>
                <a:sym typeface="+mn-ea"/>
              </a:rPr>
              <a:t>再行实施。</a:t>
            </a:r>
            <a:endParaRPr lang="en-US" altLang="zh-CN" sz="3200" dirty="0">
              <a:latin typeface="+mn-ea"/>
              <a:ea typeface="+mn-ea"/>
              <a:cs typeface="+mn-ea"/>
            </a:endParaRPr>
          </a:p>
        </p:txBody>
      </p:sp>
      <p:sp>
        <p:nvSpPr>
          <p:cNvPr id="14" name="TextBox 7"/>
          <p:cNvSpPr txBox="1">
            <a:spLocks noChangeArrowheads="1"/>
          </p:cNvSpPr>
          <p:nvPr/>
        </p:nvSpPr>
        <p:spPr bwMode="auto">
          <a:xfrm>
            <a:off x="523875" y="219075"/>
            <a:ext cx="11933238" cy="829945"/>
          </a:xfrm>
          <a:prstGeom prst="rect">
            <a:avLst/>
          </a:prstGeom>
          <a:noFill/>
          <a:ln w="9525">
            <a:noFill/>
            <a:miter lim="800000"/>
          </a:ln>
        </p:spPr>
        <p:txBody>
          <a:bodyPr>
            <a:spAutoFit/>
          </a:bodyPr>
          <a:lstStyle/>
          <a:p>
            <a:r>
              <a:rPr lang="zh-CN" altLang="en-US" sz="4800" b="1" dirty="0" smtClean="0">
                <a:solidFill>
                  <a:schemeClr val="bg1"/>
                </a:solidFill>
                <a:latin typeface="华文中宋" panose="02010600040101010101" pitchFamily="2" charset="-122"/>
                <a:ea typeface="华文中宋" panose="02010600040101010101" pitchFamily="2" charset="-122"/>
              </a:rPr>
              <a:t>四、专项资金项目排序</a:t>
            </a:r>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6388" name="矩形 7"/>
          <p:cNvSpPr>
            <a:spLocks noChangeArrowheads="1"/>
          </p:cNvSpPr>
          <p:nvPr/>
        </p:nvSpPr>
        <p:spPr bwMode="auto">
          <a:xfrm>
            <a:off x="288454" y="1602285"/>
            <a:ext cx="14617624" cy="6984776"/>
          </a:xfrm>
          <a:prstGeom prst="rect">
            <a:avLst/>
          </a:prstGeom>
          <a:noFill/>
          <a:ln w="25400" algn="ctr">
            <a:noFill/>
            <a:miter lim="800000"/>
          </a:ln>
        </p:spPr>
        <p:txBody>
          <a:bodyPr lIns="90770" tIns="45384" rIns="90770" bIns="45384" anchor="ctr"/>
          <a:lstStyle/>
          <a:p>
            <a:pPr indent="720090" algn="just">
              <a:lnSpc>
                <a:spcPct val="150000"/>
              </a:lnSpc>
            </a:pPr>
            <a:r>
              <a:rPr lang="zh-CN" altLang="en-US" sz="3200" b="1" dirty="0" smtClean="0">
                <a:latin typeface="+mn-ea"/>
                <a:ea typeface="+mn-ea"/>
                <a:cs typeface="+mn-ea"/>
                <a:sym typeface="+mn-ea"/>
              </a:rPr>
              <a:t>排序原则</a:t>
            </a:r>
            <a:r>
              <a:rPr lang="zh-CN" altLang="en-US" sz="3200" dirty="0" smtClean="0">
                <a:latin typeface="+mn-ea"/>
                <a:ea typeface="+mn-ea"/>
                <a:cs typeface="+mn-ea"/>
                <a:sym typeface="+mn-ea"/>
              </a:rPr>
              <a:t>基本遵循：</a:t>
            </a:r>
            <a:endParaRPr lang="zh-CN" altLang="en-US" sz="3200" dirty="0" smtClean="0">
              <a:latin typeface="+mn-ea"/>
              <a:ea typeface="+mn-ea"/>
              <a:cs typeface="+mn-ea"/>
            </a:endParaRPr>
          </a:p>
          <a:p>
            <a:pPr indent="720090" algn="just">
              <a:lnSpc>
                <a:spcPct val="150000"/>
              </a:lnSpc>
            </a:pPr>
            <a:r>
              <a:rPr lang="en-US" altLang="zh-CN" sz="3200" dirty="0" smtClean="0">
                <a:latin typeface="+mn-ea"/>
                <a:ea typeface="+mn-ea"/>
                <a:cs typeface="+mn-ea"/>
                <a:sym typeface="+mn-ea"/>
              </a:rPr>
              <a:t>1.</a:t>
            </a:r>
            <a:r>
              <a:rPr lang="zh-CN" altLang="en-US" sz="3200" dirty="0">
                <a:latin typeface="+mn-ea"/>
                <a:ea typeface="+mn-ea"/>
                <a:cs typeface="+mn-ea"/>
                <a:sym typeface="+mn-ea"/>
              </a:rPr>
              <a:t>区分轻重缓急，优先保障办学</a:t>
            </a:r>
            <a:r>
              <a:rPr lang="zh-CN" altLang="en-US" sz="3200" dirty="0" smtClean="0">
                <a:latin typeface="+mn-ea"/>
                <a:ea typeface="+mn-ea"/>
                <a:cs typeface="+mn-ea"/>
                <a:sym typeface="+mn-ea"/>
              </a:rPr>
              <a:t>条件安全，</a:t>
            </a:r>
            <a:r>
              <a:rPr lang="zh-CN" altLang="en-US" sz="3200" b="1" dirty="0">
                <a:latin typeface="+mn-ea"/>
                <a:ea typeface="+mn-ea"/>
                <a:cs typeface="+mn-ea"/>
                <a:sym typeface="+mn-ea"/>
              </a:rPr>
              <a:t>解决安全隐患</a:t>
            </a:r>
            <a:r>
              <a:rPr lang="zh-CN" altLang="en-US" sz="3200" b="1" dirty="0" smtClean="0">
                <a:latin typeface="+mn-ea"/>
                <a:ea typeface="+mn-ea"/>
                <a:cs typeface="+mn-ea"/>
                <a:sym typeface="+mn-ea"/>
              </a:rPr>
              <a:t>问题</a:t>
            </a:r>
            <a:r>
              <a:rPr lang="zh-CN" altLang="en-US" sz="3200" dirty="0" smtClean="0">
                <a:latin typeface="+mn-ea"/>
                <a:ea typeface="+mn-ea"/>
                <a:cs typeface="+mn-ea"/>
                <a:sym typeface="+mn-ea"/>
              </a:rPr>
              <a:t>。</a:t>
            </a:r>
            <a:endParaRPr lang="en-US" altLang="zh-CN" sz="3200" dirty="0" smtClean="0">
              <a:latin typeface="+mn-ea"/>
              <a:ea typeface="+mn-ea"/>
              <a:cs typeface="+mn-ea"/>
            </a:endParaRPr>
          </a:p>
          <a:p>
            <a:pPr indent="720090" algn="just">
              <a:lnSpc>
                <a:spcPct val="150000"/>
              </a:lnSpc>
            </a:pPr>
            <a:r>
              <a:rPr lang="en-US" altLang="zh-CN" sz="3200" dirty="0" smtClean="0">
                <a:latin typeface="+mn-ea"/>
                <a:ea typeface="+mn-ea"/>
                <a:cs typeface="+mn-ea"/>
                <a:sym typeface="+mn-ea"/>
              </a:rPr>
              <a:t>2.</a:t>
            </a:r>
            <a:r>
              <a:rPr lang="zh-CN" altLang="en-US" sz="3200" dirty="0">
                <a:latin typeface="+mn-ea"/>
                <a:ea typeface="+mn-ea"/>
                <a:cs typeface="+mn-ea"/>
                <a:sym typeface="+mn-ea"/>
              </a:rPr>
              <a:t>重点安排与教学</a:t>
            </a:r>
            <a:r>
              <a:rPr lang="zh-CN" altLang="en-US" sz="3200" dirty="0" smtClean="0">
                <a:latin typeface="+mn-ea"/>
                <a:ea typeface="+mn-ea"/>
                <a:cs typeface="+mn-ea"/>
                <a:sym typeface="+mn-ea"/>
              </a:rPr>
              <a:t>科研、学习、生活紧密相关，涉及</a:t>
            </a:r>
            <a:r>
              <a:rPr lang="zh-CN" altLang="en-US" sz="3200" dirty="0">
                <a:latin typeface="+mn-ea"/>
                <a:ea typeface="+mn-ea"/>
                <a:cs typeface="+mn-ea"/>
                <a:sym typeface="+mn-ea"/>
              </a:rPr>
              <a:t>师生切身</a:t>
            </a:r>
            <a:r>
              <a:rPr lang="zh-CN" altLang="en-US" sz="3200" dirty="0" smtClean="0">
                <a:latin typeface="+mn-ea"/>
                <a:ea typeface="+mn-ea"/>
                <a:cs typeface="+mn-ea"/>
                <a:sym typeface="+mn-ea"/>
              </a:rPr>
              <a:t>利益，具备实施</a:t>
            </a:r>
            <a:r>
              <a:rPr lang="zh-CN" altLang="en-US" sz="3200" dirty="0">
                <a:latin typeface="+mn-ea"/>
                <a:ea typeface="+mn-ea"/>
                <a:cs typeface="+mn-ea"/>
                <a:sym typeface="+mn-ea"/>
              </a:rPr>
              <a:t>条件</a:t>
            </a:r>
            <a:r>
              <a:rPr lang="zh-CN" altLang="en-US" sz="3200" dirty="0" smtClean="0">
                <a:latin typeface="+mn-ea"/>
                <a:ea typeface="+mn-ea"/>
                <a:cs typeface="+mn-ea"/>
                <a:sym typeface="+mn-ea"/>
              </a:rPr>
              <a:t>的</a:t>
            </a:r>
            <a:r>
              <a:rPr lang="zh-CN" altLang="zh-CN" sz="3200" b="1" dirty="0">
                <a:latin typeface="+mn-ea"/>
                <a:ea typeface="+mn-ea"/>
                <a:cs typeface="+mn-ea"/>
                <a:sym typeface="+mn-ea"/>
              </a:rPr>
              <a:t>基础性、保障性基本办学条件</a:t>
            </a:r>
            <a:r>
              <a:rPr lang="zh-CN" altLang="zh-CN" sz="3200" b="1" dirty="0" smtClean="0">
                <a:latin typeface="+mn-ea"/>
                <a:ea typeface="+mn-ea"/>
                <a:cs typeface="+mn-ea"/>
                <a:sym typeface="+mn-ea"/>
              </a:rPr>
              <a:t>项目</a:t>
            </a:r>
            <a:r>
              <a:rPr lang="zh-CN" altLang="en-US" sz="3200" dirty="0" smtClean="0">
                <a:latin typeface="+mn-ea"/>
                <a:ea typeface="+mn-ea"/>
                <a:cs typeface="+mn-ea"/>
                <a:sym typeface="+mn-ea"/>
              </a:rPr>
              <a:t>。</a:t>
            </a:r>
          </a:p>
          <a:p>
            <a:pPr indent="720090" algn="just">
              <a:lnSpc>
                <a:spcPct val="150000"/>
              </a:lnSpc>
            </a:pPr>
            <a:endParaRPr lang="en-US" altLang="zh-CN" sz="3200" dirty="0">
              <a:latin typeface="+mn-ea"/>
              <a:ea typeface="+mn-ea"/>
              <a:cs typeface="+mn-ea"/>
            </a:endParaRPr>
          </a:p>
        </p:txBody>
      </p:sp>
      <p:sp>
        <p:nvSpPr>
          <p:cNvPr id="14" name="TextBox 7"/>
          <p:cNvSpPr txBox="1">
            <a:spLocks noChangeArrowheads="1"/>
          </p:cNvSpPr>
          <p:nvPr/>
        </p:nvSpPr>
        <p:spPr bwMode="auto">
          <a:xfrm>
            <a:off x="523875" y="219075"/>
            <a:ext cx="11933238" cy="829945"/>
          </a:xfrm>
          <a:prstGeom prst="rect">
            <a:avLst/>
          </a:prstGeom>
          <a:noFill/>
          <a:ln w="9525">
            <a:noFill/>
            <a:miter lim="800000"/>
          </a:ln>
        </p:spPr>
        <p:txBody>
          <a:bodyPr>
            <a:spAutoFit/>
          </a:bodyPr>
          <a:lstStyle/>
          <a:p>
            <a:r>
              <a:rPr lang="zh-CN" altLang="en-US" sz="4800" b="1" dirty="0" smtClean="0">
                <a:solidFill>
                  <a:schemeClr val="bg1"/>
                </a:solidFill>
                <a:latin typeface="华文中宋" panose="02010600040101010101" pitchFamily="2" charset="-122"/>
                <a:ea typeface="华文中宋" panose="02010600040101010101" pitchFamily="2" charset="-122"/>
              </a:rPr>
              <a:t>四、专项资金项目排序</a:t>
            </a:r>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矩形 5"/>
          <p:cNvSpPr>
            <a:spLocks noChangeArrowheads="1"/>
          </p:cNvSpPr>
          <p:nvPr/>
        </p:nvSpPr>
        <p:spPr bwMode="auto">
          <a:xfrm>
            <a:off x="-11748" y="1751415"/>
            <a:ext cx="15122525" cy="1423968"/>
          </a:xfrm>
          <a:prstGeom prst="rect">
            <a:avLst/>
          </a:prstGeom>
          <a:solidFill>
            <a:srgbClr val="F6E6F1"/>
          </a:solidFill>
          <a:ln w="25400" algn="ctr">
            <a:noFill/>
            <a:miter lim="800000"/>
          </a:ln>
        </p:spPr>
        <p:txBody>
          <a:bodyPr lIns="91428" tIns="45713" rIns="91428" bIns="45713" anchor="ctr"/>
          <a:lstStyle/>
          <a:p>
            <a:pPr algn="ctr" defTabSz="1592580"/>
            <a:endParaRPr lang="zh-CN" altLang="en-US" sz="3500">
              <a:solidFill>
                <a:srgbClr val="FFFFFF"/>
              </a:solidFill>
              <a:latin typeface="Calibri" panose="020F0502020204030204" pitchFamily="34" charset="0"/>
            </a:endParaRPr>
          </a:p>
        </p:txBody>
      </p:sp>
      <p:sp>
        <p:nvSpPr>
          <p:cNvPr id="16390" name="Rectangle 19"/>
          <p:cNvSpPr>
            <a:spLocks noChangeArrowheads="1"/>
          </p:cNvSpPr>
          <p:nvPr/>
        </p:nvSpPr>
        <p:spPr bwMode="auto">
          <a:xfrm>
            <a:off x="0" y="1752956"/>
            <a:ext cx="360363" cy="1433504"/>
          </a:xfrm>
          <a:prstGeom prst="rect">
            <a:avLst/>
          </a:prstGeom>
          <a:solidFill>
            <a:srgbClr val="812F6A"/>
          </a:solidFill>
          <a:ln w="9525">
            <a:solidFill>
              <a:srgbClr val="812F6A"/>
            </a:solidFill>
            <a:miter lim="800000"/>
          </a:ln>
        </p:spPr>
        <p:txBody>
          <a:bodyPr wrap="none" anchor="ctr"/>
          <a:lstStyle/>
          <a:p>
            <a:endParaRPr lang="zh-CN" altLang="en-US"/>
          </a:p>
        </p:txBody>
      </p:sp>
      <p:sp>
        <p:nvSpPr>
          <p:cNvPr id="16391" name="Rectangle 20"/>
          <p:cNvSpPr>
            <a:spLocks noChangeArrowheads="1"/>
          </p:cNvSpPr>
          <p:nvPr/>
        </p:nvSpPr>
        <p:spPr bwMode="auto">
          <a:xfrm>
            <a:off x="431800" y="1752956"/>
            <a:ext cx="144463" cy="1433504"/>
          </a:xfrm>
          <a:prstGeom prst="rect">
            <a:avLst/>
          </a:prstGeom>
          <a:solidFill>
            <a:srgbClr val="812F6A"/>
          </a:solidFill>
          <a:ln w="9525">
            <a:noFill/>
            <a:miter lim="800000"/>
          </a:ln>
        </p:spPr>
        <p:txBody>
          <a:bodyPr wrap="none" anchor="ctr"/>
          <a:lstStyle/>
          <a:p>
            <a:endParaRPr lang="zh-CN" altLang="en-US"/>
          </a:p>
        </p:txBody>
      </p:sp>
      <p:sp>
        <p:nvSpPr>
          <p:cNvPr id="16388" name="矩形 7"/>
          <p:cNvSpPr>
            <a:spLocks noChangeArrowheads="1"/>
          </p:cNvSpPr>
          <p:nvPr/>
        </p:nvSpPr>
        <p:spPr bwMode="auto">
          <a:xfrm>
            <a:off x="1346156" y="2989246"/>
            <a:ext cx="12697460" cy="7099935"/>
          </a:xfrm>
          <a:prstGeom prst="rect">
            <a:avLst/>
          </a:prstGeom>
          <a:noFill/>
          <a:ln w="25400" algn="ctr">
            <a:noFill/>
            <a:miter lim="800000"/>
          </a:ln>
        </p:spPr>
        <p:txBody>
          <a:bodyPr lIns="90770" tIns="45384" rIns="90770" bIns="45384" anchor="ctr"/>
          <a:lstStyle/>
          <a:p>
            <a:pPr marL="536575" indent="-536575" algn="l">
              <a:lnSpc>
                <a:spcPct val="150000"/>
              </a:lnSpc>
              <a:spcAft>
                <a:spcPts val="1200"/>
              </a:spcAft>
              <a:buClrTx/>
              <a:buSzTx/>
              <a:buFontTx/>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一、专项资金支持范围</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二、专项资金</a:t>
            </a:r>
            <a:r>
              <a:rPr lang="zh-CN" altLang="en-US" sz="3600" dirty="0" smtClean="0">
                <a:solidFill>
                  <a:schemeClr val="bg1">
                    <a:lumMod val="50000"/>
                  </a:schemeClr>
                </a:solidFill>
                <a:ea typeface="黑体" panose="02010609060101010101" pitchFamily="49" charset="-122"/>
                <a:cs typeface="Times New Roman" panose="02020603050405020304" pitchFamily="18" charset="0"/>
              </a:rPr>
              <a:t>申报具体要求</a:t>
            </a:r>
            <a:endParaRPr lang="en-US" altLang="zh-CN" sz="3600" dirty="0" smtClean="0">
              <a:solidFill>
                <a:schemeClr val="bg1">
                  <a:lumMod val="50000"/>
                </a:schemeClr>
              </a:solidFill>
              <a:ea typeface="黑体" panose="02010609060101010101" pitchFamily="49" charset="-122"/>
              <a:cs typeface="Times New Roman" panose="02020603050405020304" pitchFamily="18" charset="0"/>
            </a:endParaRP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三、专项资金申报时间安排</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四、专项资金项目排序</a:t>
            </a:r>
          </a:p>
          <a:p>
            <a:pPr marL="536575" indent="-536575" algn="l">
              <a:lnSpc>
                <a:spcPct val="150000"/>
              </a:lnSpc>
              <a:spcAft>
                <a:spcPts val="1200"/>
              </a:spcAft>
              <a:buClrTx/>
              <a:buSzTx/>
              <a:buFontTx/>
              <a:defRPr/>
            </a:pPr>
            <a:r>
              <a:rPr lang="zh-CN" altLang="en-US" sz="3600" dirty="0">
                <a:ea typeface="黑体" panose="02010609060101010101" pitchFamily="49" charset="-122"/>
                <a:cs typeface="Times New Roman" panose="02020603050405020304" pitchFamily="18" charset="0"/>
              </a:rPr>
              <a:t>五、专项资金申报书填写要求</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254" y="8177310"/>
            <a:ext cx="9650756" cy="251609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42606" y="234132"/>
            <a:ext cx="1377441" cy="1368152"/>
          </a:xfrm>
          <a:prstGeom prst="rect">
            <a:avLst/>
          </a:prstGeom>
        </p:spPr>
      </p:pic>
      <p:sp>
        <p:nvSpPr>
          <p:cNvPr id="10" name="矩形 6"/>
          <p:cNvSpPr>
            <a:spLocks noChangeArrowheads="1"/>
          </p:cNvSpPr>
          <p:nvPr/>
        </p:nvSpPr>
        <p:spPr bwMode="auto">
          <a:xfrm>
            <a:off x="1433753" y="1369019"/>
            <a:ext cx="1957070" cy="1720850"/>
          </a:xfrm>
          <a:prstGeom prst="rect">
            <a:avLst/>
          </a:prstGeom>
          <a:noFill/>
          <a:ln w="9525">
            <a:noFill/>
            <a:miter lim="800000"/>
          </a:ln>
        </p:spPr>
        <p:txBody>
          <a:bodyPr wrap="none" lIns="90770" tIns="45384" rIns="90770" bIns="45384">
            <a:spAutoFit/>
          </a:bodyPr>
          <a:lstStyle/>
          <a:p>
            <a:pPr algn="ctr" defTabSz="1592580">
              <a:lnSpc>
                <a:spcPct val="200000"/>
              </a:lnSpc>
            </a:pPr>
            <a:r>
              <a:rPr lang="zh-CN" altLang="en-US"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目  录</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981001" y="1279542"/>
            <a:ext cx="2457410" cy="602729"/>
          </a:xfrm>
          <a:prstGeom prst="rect">
            <a:avLst/>
          </a:prstGeom>
        </p:spPr>
        <p:txBody>
          <a:bodyPr vert="horz" wrap="square" lIns="0" tIns="0" rIns="0" bIns="0" rtlCol="0">
            <a:spAutoFit/>
          </a:bodyPr>
          <a:lstStyle/>
          <a:p>
            <a:pPr>
              <a:lnSpc>
                <a:spcPts val="4655"/>
              </a:lnSpc>
              <a:spcBef>
                <a:spcPts val="0"/>
              </a:spcBef>
              <a:spcAft>
                <a:spcPts val="0"/>
              </a:spcAft>
            </a:pPr>
            <a:r>
              <a:rPr sz="4465" dirty="0">
                <a:solidFill>
                  <a:srgbClr val="FFFFFF"/>
                </a:solidFill>
                <a:latin typeface="NWLJVL+MicrosoftYaHei-Bold"/>
                <a:cs typeface="NWLJVL+MicrosoftYaHei-Bold"/>
              </a:rPr>
              <a:t>项目申报</a:t>
            </a:r>
          </a:p>
        </p:txBody>
      </p:sp>
      <p:sp>
        <p:nvSpPr>
          <p:cNvPr id="10" name="Rectangle 19"/>
          <p:cNvSpPr>
            <a:spLocks noChangeArrowheads="1"/>
          </p:cNvSpPr>
          <p:nvPr/>
        </p:nvSpPr>
        <p:spPr bwMode="auto">
          <a:xfrm>
            <a:off x="13300" y="1093490"/>
            <a:ext cx="402669" cy="1037828"/>
          </a:xfrm>
          <a:prstGeom prst="rect">
            <a:avLst/>
          </a:prstGeom>
          <a:solidFill>
            <a:srgbClr val="812F6A"/>
          </a:solidFill>
          <a:ln w="9525">
            <a:solidFill>
              <a:srgbClr val="812F6A"/>
            </a:solidFill>
            <a:miter lim="800000"/>
          </a:ln>
        </p:spPr>
        <p:txBody>
          <a:bodyPr wrap="none" anchor="ctr"/>
          <a:lstStyle/>
          <a:p>
            <a:endParaRPr lang="zh-CN" altLang="en-US" sz="3595"/>
          </a:p>
        </p:txBody>
      </p:sp>
      <p:sp>
        <p:nvSpPr>
          <p:cNvPr id="11" name="Rectangle 20"/>
          <p:cNvSpPr>
            <a:spLocks noChangeArrowheads="1"/>
          </p:cNvSpPr>
          <p:nvPr/>
        </p:nvSpPr>
        <p:spPr bwMode="auto">
          <a:xfrm>
            <a:off x="449877" y="1059524"/>
            <a:ext cx="56708" cy="1075076"/>
          </a:xfrm>
          <a:prstGeom prst="rect">
            <a:avLst/>
          </a:prstGeom>
          <a:solidFill>
            <a:srgbClr val="812F6A"/>
          </a:solidFill>
          <a:ln w="9525">
            <a:noFill/>
            <a:miter lim="800000"/>
          </a:ln>
        </p:spPr>
        <p:txBody>
          <a:bodyPr wrap="none" anchor="ctr"/>
          <a:lstStyle/>
          <a:p>
            <a:endParaRPr lang="zh-CN" altLang="en-US" sz="3595"/>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59556" y="2097105"/>
            <a:ext cx="9391986" cy="7400660"/>
          </a:xfrm>
          <a:prstGeom prst="rect">
            <a:avLst/>
          </a:prstGeom>
        </p:spPr>
      </p:pic>
      <p:sp>
        <p:nvSpPr>
          <p:cNvPr id="22" name="矩形 21"/>
          <p:cNvSpPr/>
          <p:nvPr/>
        </p:nvSpPr>
        <p:spPr>
          <a:xfrm>
            <a:off x="5149725" y="7133023"/>
            <a:ext cx="1429059" cy="357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5"/>
          </a:p>
        </p:txBody>
      </p:sp>
      <p:cxnSp>
        <p:nvCxnSpPr>
          <p:cNvPr id="23" name="直接箭头连接符 22"/>
          <p:cNvCxnSpPr/>
          <p:nvPr/>
        </p:nvCxnSpPr>
        <p:spPr>
          <a:xfrm flipV="1">
            <a:off x="6578784" y="6597127"/>
            <a:ext cx="803846" cy="625213"/>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472045" y="6375400"/>
            <a:ext cx="2407920" cy="400050"/>
          </a:xfrm>
          <a:prstGeom prst="rect">
            <a:avLst/>
          </a:prstGeom>
          <a:ln>
            <a:solidFill>
              <a:srgbClr val="00B05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400" dirty="0">
                <a:solidFill>
                  <a:schemeClr val="tx1"/>
                </a:solidFill>
              </a:rPr>
              <a:t>据实填写</a:t>
            </a:r>
          </a:p>
        </p:txBody>
      </p:sp>
      <p:sp>
        <p:nvSpPr>
          <p:cNvPr id="32" name="矩形 31"/>
          <p:cNvSpPr/>
          <p:nvPr/>
        </p:nvSpPr>
        <p:spPr>
          <a:xfrm>
            <a:off x="5149725" y="7579604"/>
            <a:ext cx="1429059" cy="357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5"/>
          </a:p>
        </p:txBody>
      </p:sp>
      <p:cxnSp>
        <p:nvCxnSpPr>
          <p:cNvPr id="33" name="直接箭头连接符 32"/>
          <p:cNvCxnSpPr/>
          <p:nvPr/>
        </p:nvCxnSpPr>
        <p:spPr>
          <a:xfrm flipV="1">
            <a:off x="6578784" y="7222340"/>
            <a:ext cx="803846" cy="625213"/>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7472045" y="6911340"/>
            <a:ext cx="2435225" cy="400050"/>
          </a:xfrm>
          <a:prstGeom prst="rect">
            <a:avLst/>
          </a:prstGeom>
          <a:ln>
            <a:solidFill>
              <a:srgbClr val="00B05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400" dirty="0">
                <a:solidFill>
                  <a:schemeClr val="tx1"/>
                </a:solidFill>
              </a:rPr>
              <a:t>四类项目名称</a:t>
            </a:r>
          </a:p>
        </p:txBody>
      </p:sp>
      <p:sp>
        <p:nvSpPr>
          <p:cNvPr id="35" name="矩形 34"/>
          <p:cNvSpPr/>
          <p:nvPr/>
        </p:nvSpPr>
        <p:spPr>
          <a:xfrm>
            <a:off x="5149725" y="8472766"/>
            <a:ext cx="1429059" cy="357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5"/>
          </a:p>
        </p:txBody>
      </p:sp>
      <p:cxnSp>
        <p:nvCxnSpPr>
          <p:cNvPr id="36" name="直接箭头连接符 35"/>
          <p:cNvCxnSpPr/>
          <p:nvPr/>
        </p:nvCxnSpPr>
        <p:spPr>
          <a:xfrm flipV="1">
            <a:off x="6590376" y="8170605"/>
            <a:ext cx="803846" cy="625213"/>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7472045" y="8115300"/>
            <a:ext cx="2425700" cy="400050"/>
          </a:xfrm>
          <a:prstGeom prst="rect">
            <a:avLst/>
          </a:prstGeom>
          <a:ln>
            <a:solidFill>
              <a:srgbClr val="00B05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800" dirty="0">
                <a:solidFill>
                  <a:schemeClr val="tx1"/>
                </a:solidFill>
              </a:rPr>
              <a:t>教育部</a:t>
            </a:r>
          </a:p>
        </p:txBody>
      </p:sp>
      <p:sp>
        <p:nvSpPr>
          <p:cNvPr id="38" name="矩形 37"/>
          <p:cNvSpPr/>
          <p:nvPr/>
        </p:nvSpPr>
        <p:spPr>
          <a:xfrm>
            <a:off x="5149725" y="8115501"/>
            <a:ext cx="1429059" cy="357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5"/>
          </a:p>
        </p:txBody>
      </p:sp>
      <p:cxnSp>
        <p:nvCxnSpPr>
          <p:cNvPr id="39" name="直接箭头连接符 38"/>
          <p:cNvCxnSpPr/>
          <p:nvPr/>
        </p:nvCxnSpPr>
        <p:spPr>
          <a:xfrm flipV="1">
            <a:off x="6578784" y="7758237"/>
            <a:ext cx="803846" cy="625213"/>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7472045" y="7536815"/>
            <a:ext cx="2407920" cy="400050"/>
          </a:xfrm>
          <a:prstGeom prst="rect">
            <a:avLst/>
          </a:prstGeom>
          <a:ln>
            <a:solidFill>
              <a:srgbClr val="00B05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800" dirty="0">
                <a:solidFill>
                  <a:schemeClr val="tx1"/>
                </a:solidFill>
              </a:rPr>
              <a:t>项目申报单位</a:t>
            </a:r>
          </a:p>
        </p:txBody>
      </p:sp>
      <p:sp>
        <p:nvSpPr>
          <p:cNvPr id="41" name="矩形 40"/>
          <p:cNvSpPr/>
          <p:nvPr/>
        </p:nvSpPr>
        <p:spPr>
          <a:xfrm>
            <a:off x="6668100" y="8919347"/>
            <a:ext cx="1429059" cy="357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595"/>
          </a:p>
        </p:txBody>
      </p:sp>
      <p:cxnSp>
        <p:nvCxnSpPr>
          <p:cNvPr id="42" name="直接箭头连接符 41"/>
          <p:cNvCxnSpPr/>
          <p:nvPr/>
        </p:nvCxnSpPr>
        <p:spPr>
          <a:xfrm flipV="1">
            <a:off x="8204188" y="8797568"/>
            <a:ext cx="704242" cy="300411"/>
          </a:xfrm>
          <a:prstGeom prst="straightConnector1">
            <a:avLst/>
          </a:prstGeom>
          <a:ln>
            <a:solidFill>
              <a:srgbClr val="00B050"/>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43" name="矩形 42"/>
          <p:cNvSpPr/>
          <p:nvPr/>
        </p:nvSpPr>
        <p:spPr>
          <a:xfrm>
            <a:off x="8990321" y="8651398"/>
            <a:ext cx="1875640" cy="400196"/>
          </a:xfrm>
          <a:prstGeom prst="rect">
            <a:avLst/>
          </a:prstGeom>
          <a:ln>
            <a:solidFill>
              <a:srgbClr val="00B05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400" dirty="0">
                <a:solidFill>
                  <a:schemeClr val="tx1"/>
                </a:solidFill>
              </a:rPr>
              <a:t>据实填写</a:t>
            </a:r>
          </a:p>
        </p:txBody>
      </p:sp>
      <p:sp>
        <p:nvSpPr>
          <p:cNvPr id="25" name="TextBox 7"/>
          <p:cNvSpPr txBox="1">
            <a:spLocks noChangeArrowheads="1"/>
          </p:cNvSpPr>
          <p:nvPr/>
        </p:nvSpPr>
        <p:spPr bwMode="auto">
          <a:xfrm>
            <a:off x="523875" y="219075"/>
            <a:ext cx="11933238" cy="829945"/>
          </a:xfrm>
          <a:prstGeom prst="rect">
            <a:avLst/>
          </a:prstGeom>
          <a:noFill/>
          <a:ln w="9525">
            <a:noFill/>
            <a:miter lim="800000"/>
          </a:ln>
        </p:spPr>
        <p:txBody>
          <a:bodyPr>
            <a:spAutoFit/>
          </a:bodyPr>
          <a:lstStyle/>
          <a:p>
            <a:r>
              <a:rPr lang="zh-CN" altLang="en-US" sz="4800" b="1" dirty="0">
                <a:solidFill>
                  <a:schemeClr val="bg1"/>
                </a:solidFill>
                <a:latin typeface="华文中宋" panose="02010600040101010101" pitchFamily="2" charset="-122"/>
                <a:ea typeface="华文中宋" panose="02010600040101010101" pitchFamily="2" charset="-122"/>
              </a:rPr>
              <a:t>五</a:t>
            </a:r>
            <a:r>
              <a:rPr lang="zh-CN" altLang="en-US" sz="4800" b="1" dirty="0" smtClean="0">
                <a:solidFill>
                  <a:schemeClr val="bg1"/>
                </a:solidFill>
                <a:latin typeface="华文中宋" panose="02010600040101010101" pitchFamily="2" charset="-122"/>
                <a:ea typeface="华文中宋" panose="02010600040101010101" pitchFamily="2" charset="-122"/>
              </a:rPr>
              <a:t>、专项资金申报书填写要求</a:t>
            </a:r>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981001" y="1279542"/>
            <a:ext cx="2457410" cy="602729"/>
          </a:xfrm>
          <a:prstGeom prst="rect">
            <a:avLst/>
          </a:prstGeom>
        </p:spPr>
        <p:txBody>
          <a:bodyPr vert="horz" wrap="square" lIns="0" tIns="0" rIns="0" bIns="0" rtlCol="0">
            <a:spAutoFit/>
          </a:bodyPr>
          <a:lstStyle/>
          <a:p>
            <a:pPr>
              <a:lnSpc>
                <a:spcPts val="4655"/>
              </a:lnSpc>
              <a:spcBef>
                <a:spcPts val="0"/>
              </a:spcBef>
              <a:spcAft>
                <a:spcPts val="0"/>
              </a:spcAft>
            </a:pPr>
            <a:r>
              <a:rPr sz="4465" dirty="0">
                <a:solidFill>
                  <a:srgbClr val="FFFFFF"/>
                </a:solidFill>
                <a:latin typeface="NWLJVL+MicrosoftYaHei-Bold"/>
                <a:cs typeface="NWLJVL+MicrosoftYaHei-Bold"/>
              </a:rPr>
              <a:t>项目申报</a:t>
            </a:r>
          </a:p>
        </p:txBody>
      </p:sp>
      <p:sp>
        <p:nvSpPr>
          <p:cNvPr id="7" name="矩形 5"/>
          <p:cNvSpPr>
            <a:spLocks noChangeArrowheads="1"/>
          </p:cNvSpPr>
          <p:nvPr/>
        </p:nvSpPr>
        <p:spPr bwMode="auto">
          <a:xfrm>
            <a:off x="582615" y="1093490"/>
            <a:ext cx="14438608" cy="1037828"/>
          </a:xfrm>
          <a:prstGeom prst="rect">
            <a:avLst/>
          </a:prstGeom>
          <a:solidFill>
            <a:srgbClr val="F6E6F1"/>
          </a:solidFill>
          <a:ln w="25400" algn="ctr">
            <a:noFill/>
            <a:miter lim="800000"/>
          </a:ln>
        </p:spPr>
        <p:txBody>
          <a:bodyPr lIns="113404" tIns="56701" rIns="113404" bIns="56701" anchor="ctr"/>
          <a:lstStyle/>
          <a:p>
            <a:pPr algn="ctr" defTabSz="1975485"/>
            <a:endParaRPr lang="zh-CN" altLang="en-US" sz="4340">
              <a:solidFill>
                <a:srgbClr val="FFFFFF"/>
              </a:solidFill>
              <a:latin typeface="Calibri" panose="020F0502020204030204" pitchFamily="34" charset="0"/>
            </a:endParaRPr>
          </a:p>
        </p:txBody>
      </p:sp>
      <p:sp>
        <p:nvSpPr>
          <p:cNvPr id="10" name="Rectangle 19"/>
          <p:cNvSpPr>
            <a:spLocks noChangeArrowheads="1"/>
          </p:cNvSpPr>
          <p:nvPr/>
        </p:nvSpPr>
        <p:spPr bwMode="auto">
          <a:xfrm>
            <a:off x="13300" y="1093490"/>
            <a:ext cx="402669" cy="1037828"/>
          </a:xfrm>
          <a:prstGeom prst="rect">
            <a:avLst/>
          </a:prstGeom>
          <a:solidFill>
            <a:srgbClr val="812F6A"/>
          </a:solidFill>
          <a:ln w="9525">
            <a:solidFill>
              <a:srgbClr val="812F6A"/>
            </a:solidFill>
            <a:miter lim="800000"/>
          </a:ln>
        </p:spPr>
        <p:txBody>
          <a:bodyPr wrap="none" anchor="ctr"/>
          <a:lstStyle/>
          <a:p>
            <a:endParaRPr lang="zh-CN" altLang="en-US" sz="3595"/>
          </a:p>
        </p:txBody>
      </p:sp>
      <p:sp>
        <p:nvSpPr>
          <p:cNvPr id="14" name="文本框 13"/>
          <p:cNvSpPr txBox="1"/>
          <p:nvPr/>
        </p:nvSpPr>
        <p:spPr>
          <a:xfrm>
            <a:off x="6843395" y="1247775"/>
            <a:ext cx="8279130" cy="8770620"/>
          </a:xfrm>
          <a:prstGeom prst="rect">
            <a:avLst/>
          </a:prstGeom>
          <a:noFill/>
        </p:spPr>
        <p:txBody>
          <a:bodyPr wrap="square" rtlCol="0">
            <a:spAutoFit/>
          </a:bodyPr>
          <a:lstStyle/>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子活动名称：</a:t>
            </a:r>
            <a:r>
              <a:rPr lang="zh-CN" altLang="en-US" sz="2400" dirty="0">
                <a:solidFill>
                  <a:schemeClr val="tx1"/>
                </a:solidFill>
                <a:latin typeface="+mn-ea"/>
                <a:ea typeface="+mn-ea"/>
                <a:cs typeface="+mn-ea"/>
              </a:rPr>
              <a:t>据实填写</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子活动代码</a:t>
            </a:r>
            <a:r>
              <a:rPr lang="zh-CN" altLang="en-US" sz="2400" b="1" dirty="0" smtClean="0">
                <a:solidFill>
                  <a:schemeClr val="tx1"/>
                </a:solidFill>
                <a:latin typeface="+mn-ea"/>
                <a:ea typeface="+mn-ea"/>
                <a:cs typeface="+mn-ea"/>
              </a:rPr>
              <a:t>：</a:t>
            </a:r>
            <a:r>
              <a:rPr lang="zh-CN" altLang="en-US" sz="2400" dirty="0" smtClean="0">
                <a:solidFill>
                  <a:schemeClr val="tx1"/>
                </a:solidFill>
                <a:latin typeface="+mn-ea"/>
                <a:ea typeface="+mn-ea"/>
                <a:cs typeface="+mn-ea"/>
              </a:rPr>
              <a:t>先空着，待财务处反馈后再填写</a:t>
            </a:r>
            <a:endParaRPr lang="en-US" altLang="zh-CN" sz="2400" dirty="0" smtClean="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smtClean="0">
                <a:solidFill>
                  <a:schemeClr val="tx1"/>
                </a:solidFill>
                <a:latin typeface="+mn-ea"/>
                <a:ea typeface="+mn-ea"/>
                <a:cs typeface="+mn-ea"/>
              </a:rPr>
              <a:t>项目</a:t>
            </a:r>
            <a:r>
              <a:rPr lang="zh-CN" altLang="en-US" sz="2400" b="1" dirty="0">
                <a:solidFill>
                  <a:schemeClr val="tx1"/>
                </a:solidFill>
                <a:latin typeface="+mn-ea"/>
                <a:ea typeface="+mn-ea"/>
                <a:cs typeface="+mn-ea"/>
              </a:rPr>
              <a:t>编码</a:t>
            </a:r>
            <a:r>
              <a:rPr lang="zh-CN" altLang="en-US" sz="2400" b="1" dirty="0" smtClean="0">
                <a:solidFill>
                  <a:schemeClr val="tx1"/>
                </a:solidFill>
                <a:latin typeface="+mn-ea"/>
                <a:ea typeface="+mn-ea"/>
                <a:cs typeface="+mn-ea"/>
              </a:rPr>
              <a:t>：</a:t>
            </a:r>
            <a:r>
              <a:rPr lang="zh-CN" altLang="en-US" sz="2400" dirty="0">
                <a:solidFill>
                  <a:schemeClr val="tx1"/>
                </a:solidFill>
                <a:latin typeface="+mn-ea"/>
                <a:ea typeface="+mn-ea"/>
                <a:cs typeface="+mn-ea"/>
              </a:rPr>
              <a:t>先空着，待财务处反馈后再</a:t>
            </a:r>
            <a:r>
              <a:rPr lang="zh-CN" altLang="en-US" sz="2400" dirty="0" smtClean="0">
                <a:solidFill>
                  <a:schemeClr val="tx1"/>
                </a:solidFill>
                <a:latin typeface="+mn-ea"/>
                <a:ea typeface="+mn-ea"/>
                <a:cs typeface="+mn-ea"/>
              </a:rPr>
              <a:t>填写</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实施地址：</a:t>
            </a:r>
            <a:r>
              <a:rPr lang="zh-CN" altLang="en-US" sz="2400" dirty="0">
                <a:solidFill>
                  <a:schemeClr val="tx1"/>
                </a:solidFill>
                <a:latin typeface="+mn-ea"/>
                <a:ea typeface="+mn-ea"/>
                <a:cs typeface="+mn-ea"/>
              </a:rPr>
              <a:t>南开大学</a:t>
            </a:r>
            <a:r>
              <a:rPr lang="en-US" altLang="zh-CN" sz="2400" dirty="0">
                <a:solidFill>
                  <a:schemeClr val="tx1"/>
                </a:solidFill>
                <a:latin typeface="+mn-ea"/>
                <a:ea typeface="+mn-ea"/>
                <a:cs typeface="+mn-ea"/>
              </a:rPr>
              <a:t>XX</a:t>
            </a:r>
            <a:r>
              <a:rPr lang="zh-CN" altLang="en-US" sz="2400" dirty="0">
                <a:solidFill>
                  <a:schemeClr val="tx1"/>
                </a:solidFill>
                <a:latin typeface="+mn-ea"/>
                <a:ea typeface="+mn-ea"/>
                <a:cs typeface="+mn-ea"/>
              </a:rPr>
              <a:t>校区</a:t>
            </a:r>
            <a:r>
              <a:rPr lang="en-US" altLang="zh-CN" sz="2400" dirty="0">
                <a:solidFill>
                  <a:schemeClr val="tx1"/>
                </a:solidFill>
                <a:latin typeface="+mn-ea"/>
                <a:ea typeface="+mn-ea"/>
                <a:cs typeface="+mn-ea"/>
                <a:sym typeface="+mn-ea"/>
              </a:rPr>
              <a:t>XX</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负责人姓名</a:t>
            </a:r>
            <a:r>
              <a:rPr lang="zh-CN" altLang="en-US" sz="2400" dirty="0">
                <a:solidFill>
                  <a:schemeClr val="tx1"/>
                </a:solidFill>
                <a:latin typeface="+mn-ea"/>
                <a:ea typeface="+mn-ea"/>
                <a:cs typeface="+mn-ea"/>
              </a:rPr>
              <a:t>：据实填写</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负责人电话：</a:t>
            </a:r>
            <a:r>
              <a:rPr lang="zh-CN" altLang="en-US" sz="2400" dirty="0">
                <a:solidFill>
                  <a:schemeClr val="tx1"/>
                </a:solidFill>
                <a:latin typeface="+mn-ea"/>
                <a:ea typeface="+mn-ea"/>
                <a:cs typeface="+mn-ea"/>
              </a:rPr>
              <a:t>据实填写</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项目名称：</a:t>
            </a:r>
            <a:r>
              <a:rPr lang="en-US" altLang="zh-CN" sz="2400" dirty="0">
                <a:solidFill>
                  <a:schemeClr val="tx1"/>
                </a:solidFill>
                <a:latin typeface="+mn-ea"/>
                <a:ea typeface="+mn-ea"/>
                <a:cs typeface="+mn-ea"/>
              </a:rPr>
              <a:t> </a:t>
            </a:r>
            <a:r>
              <a:rPr lang="zh-CN" altLang="en-US" sz="2400" dirty="0" smtClean="0">
                <a:solidFill>
                  <a:schemeClr val="tx1"/>
                </a:solidFill>
                <a:latin typeface="+mn-ea"/>
                <a:ea typeface="+mn-ea"/>
                <a:cs typeface="+mn-ea"/>
              </a:rPr>
              <a:t>填写“房屋</a:t>
            </a:r>
            <a:r>
              <a:rPr lang="zh-CN" altLang="en-US" sz="2400" dirty="0">
                <a:solidFill>
                  <a:schemeClr val="tx1"/>
                </a:solidFill>
                <a:latin typeface="+mn-ea"/>
                <a:ea typeface="+mn-ea"/>
                <a:cs typeface="+mn-ea"/>
              </a:rPr>
              <a:t>修缮</a:t>
            </a:r>
            <a:r>
              <a:rPr lang="en-US" altLang="zh-CN" sz="2400" dirty="0">
                <a:solidFill>
                  <a:schemeClr val="tx1"/>
                </a:solidFill>
                <a:latin typeface="+mn-ea"/>
                <a:ea typeface="+mn-ea"/>
                <a:cs typeface="+mn-ea"/>
              </a:rPr>
              <a:t>/</a:t>
            </a:r>
            <a:r>
              <a:rPr lang="zh-CN" altLang="en-US" sz="2400" dirty="0">
                <a:solidFill>
                  <a:schemeClr val="tx1"/>
                </a:solidFill>
                <a:latin typeface="+mn-ea"/>
                <a:ea typeface="+mn-ea"/>
                <a:cs typeface="+mn-ea"/>
              </a:rPr>
              <a:t> </a:t>
            </a:r>
            <a:r>
              <a:rPr lang="zh-CN" altLang="en-US" sz="2400" dirty="0" smtClean="0">
                <a:solidFill>
                  <a:schemeClr val="tx1"/>
                </a:solidFill>
                <a:latin typeface="+mn-ea"/>
                <a:ea typeface="+mn-ea"/>
                <a:cs typeface="+mn-ea"/>
              </a:rPr>
              <a:t>基础</a:t>
            </a:r>
            <a:r>
              <a:rPr lang="zh-CN" altLang="en-US" sz="2400" dirty="0">
                <a:solidFill>
                  <a:schemeClr val="tx1"/>
                </a:solidFill>
                <a:latin typeface="+mn-ea"/>
                <a:ea typeface="+mn-ea"/>
                <a:cs typeface="+mn-ea"/>
              </a:rPr>
              <a:t>设施</a:t>
            </a:r>
            <a:r>
              <a:rPr lang="zh-CN" altLang="en-US" sz="2400" dirty="0" smtClean="0">
                <a:solidFill>
                  <a:schemeClr val="tx1"/>
                </a:solidFill>
                <a:latin typeface="+mn-ea"/>
                <a:ea typeface="+mn-ea"/>
                <a:cs typeface="+mn-ea"/>
              </a:rPr>
              <a:t>改造”</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子活动类别：</a:t>
            </a:r>
            <a:r>
              <a:rPr lang="zh-CN" altLang="en-US" sz="2400" dirty="0">
                <a:solidFill>
                  <a:schemeClr val="tx1"/>
                </a:solidFill>
                <a:latin typeface="+mn-ea"/>
                <a:ea typeface="+mn-ea"/>
                <a:cs typeface="+mn-ea"/>
              </a:rPr>
              <a:t>据实填写</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子活动描述：</a:t>
            </a:r>
            <a:r>
              <a:rPr lang="zh-CN" altLang="en-US" sz="2400" dirty="0">
                <a:solidFill>
                  <a:schemeClr val="tx1"/>
                </a:solidFill>
                <a:latin typeface="+mn-ea"/>
                <a:ea typeface="+mn-ea"/>
                <a:cs typeface="+mn-ea"/>
              </a:rPr>
              <a:t>填写对子活动的总体描述（一般包括房屋的现状、建成投入使用年限、拟修缮的面积、修缮目标等）</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子活动实施必要性、可行性分析</a:t>
            </a:r>
            <a:r>
              <a:rPr lang="zh-CN" altLang="en-US" sz="2400" b="1" dirty="0" smtClean="0">
                <a:solidFill>
                  <a:schemeClr val="tx1"/>
                </a:solidFill>
                <a:latin typeface="+mn-ea"/>
                <a:ea typeface="+mn-ea"/>
                <a:cs typeface="+mn-ea"/>
              </a:rPr>
              <a:t>：</a:t>
            </a:r>
            <a:r>
              <a:rPr lang="zh-CN" altLang="en-US" sz="2400" dirty="0" smtClean="0">
                <a:solidFill>
                  <a:schemeClr val="tx1"/>
                </a:solidFill>
                <a:latin typeface="+mn-ea"/>
                <a:ea typeface="+mn-ea"/>
                <a:cs typeface="+mn-ea"/>
              </a:rPr>
              <a:t>填写</a:t>
            </a:r>
            <a:r>
              <a:rPr lang="en-US" altLang="zh-CN" sz="2400" dirty="0">
                <a:solidFill>
                  <a:schemeClr val="tx1"/>
                </a:solidFill>
                <a:latin typeface="+mn-ea"/>
                <a:ea typeface="+mn-ea"/>
                <a:cs typeface="+mn-ea"/>
              </a:rPr>
              <a:t>①</a:t>
            </a:r>
            <a:r>
              <a:rPr lang="zh-CN" altLang="zh-CN" sz="2400" dirty="0" smtClean="0">
                <a:solidFill>
                  <a:schemeClr val="tx1"/>
                </a:solidFill>
                <a:latin typeface="+mn-ea"/>
                <a:ea typeface="+mn-ea"/>
                <a:cs typeface="+mn-ea"/>
              </a:rPr>
              <a:t>子</a:t>
            </a:r>
            <a:r>
              <a:rPr lang="zh-CN" altLang="zh-CN" sz="2400" dirty="0">
                <a:solidFill>
                  <a:schemeClr val="tx1"/>
                </a:solidFill>
                <a:latin typeface="+mn-ea"/>
                <a:ea typeface="+mn-ea"/>
                <a:cs typeface="+mn-ea"/>
              </a:rPr>
              <a:t>活动实施的立项依据</a:t>
            </a:r>
            <a:r>
              <a:rPr lang="zh-CN" altLang="zh-CN" sz="2400" dirty="0" smtClean="0">
                <a:solidFill>
                  <a:schemeClr val="tx1"/>
                </a:solidFill>
                <a:latin typeface="+mn-ea"/>
                <a:ea typeface="+mn-ea"/>
                <a:cs typeface="+mn-ea"/>
              </a:rPr>
              <a:t>；</a:t>
            </a:r>
            <a:r>
              <a:rPr lang="en-US" altLang="zh-CN" sz="2400" dirty="0">
                <a:solidFill>
                  <a:schemeClr val="tx1"/>
                </a:solidFill>
                <a:latin typeface="+mn-ea"/>
                <a:ea typeface="+mn-ea"/>
                <a:cs typeface="+mn-ea"/>
              </a:rPr>
              <a:t>②</a:t>
            </a:r>
            <a:r>
              <a:rPr lang="zh-CN" altLang="zh-CN" sz="2400" dirty="0" smtClean="0">
                <a:solidFill>
                  <a:schemeClr val="tx1"/>
                </a:solidFill>
                <a:latin typeface="+mn-ea"/>
                <a:ea typeface="+mn-ea"/>
                <a:cs typeface="+mn-ea"/>
              </a:rPr>
              <a:t>子</a:t>
            </a:r>
            <a:r>
              <a:rPr lang="zh-CN" altLang="zh-CN" sz="2400" dirty="0">
                <a:solidFill>
                  <a:schemeClr val="tx1"/>
                </a:solidFill>
                <a:latin typeface="+mn-ea"/>
                <a:ea typeface="+mn-ea"/>
                <a:cs typeface="+mn-ea"/>
              </a:rPr>
              <a:t>活动的主要工作思路与设想</a:t>
            </a:r>
            <a:r>
              <a:rPr lang="zh-CN" altLang="zh-CN" sz="2400" dirty="0" smtClean="0">
                <a:solidFill>
                  <a:schemeClr val="tx1"/>
                </a:solidFill>
                <a:latin typeface="+mn-ea"/>
                <a:ea typeface="+mn-ea"/>
                <a:cs typeface="+mn-ea"/>
              </a:rPr>
              <a:t>；</a:t>
            </a:r>
            <a:r>
              <a:rPr lang="en-US" altLang="zh-CN" sz="2400" dirty="0">
                <a:solidFill>
                  <a:schemeClr val="tx1"/>
                </a:solidFill>
                <a:latin typeface="+mn-ea"/>
                <a:ea typeface="+mn-ea"/>
                <a:cs typeface="+mn-ea"/>
              </a:rPr>
              <a:t>③</a:t>
            </a:r>
            <a:r>
              <a:rPr lang="zh-CN" altLang="zh-CN" sz="2400" dirty="0" smtClean="0">
                <a:solidFill>
                  <a:schemeClr val="tx1"/>
                </a:solidFill>
                <a:latin typeface="+mn-ea"/>
                <a:ea typeface="+mn-ea"/>
                <a:cs typeface="+mn-ea"/>
              </a:rPr>
              <a:t>子</a:t>
            </a:r>
            <a:r>
              <a:rPr lang="zh-CN" altLang="zh-CN" sz="2400" dirty="0">
                <a:solidFill>
                  <a:schemeClr val="tx1"/>
                </a:solidFill>
                <a:latin typeface="+mn-ea"/>
                <a:ea typeface="+mn-ea"/>
                <a:cs typeface="+mn-ea"/>
              </a:rPr>
              <a:t>活动预算的合理性及可靠性分析</a:t>
            </a:r>
            <a:r>
              <a:rPr lang="zh-CN" altLang="en-US" sz="2400" dirty="0">
                <a:solidFill>
                  <a:schemeClr val="tx1"/>
                </a:solidFill>
                <a:latin typeface="+mn-ea"/>
                <a:ea typeface="+mn-ea"/>
                <a:cs typeface="+mn-ea"/>
              </a:rPr>
              <a:t>。</a:t>
            </a:r>
            <a:endParaRPr lang="en-US" altLang="zh-CN" sz="2400" dirty="0">
              <a:solidFill>
                <a:schemeClr val="tx1"/>
              </a:solidFill>
              <a:latin typeface="+mn-ea"/>
              <a:ea typeface="+mn-ea"/>
              <a:cs typeface="+mn-ea"/>
            </a:endParaRPr>
          </a:p>
          <a:p>
            <a:pPr marL="342900" indent="-342900" algn="just">
              <a:lnSpc>
                <a:spcPct val="150000"/>
              </a:lnSpc>
              <a:buFont typeface="Arial" panose="020B0604020202020204" pitchFamily="34" charset="0"/>
              <a:buChar char="•"/>
            </a:pPr>
            <a:r>
              <a:rPr lang="zh-CN" altLang="en-US" sz="2400" b="1" dirty="0">
                <a:solidFill>
                  <a:schemeClr val="tx1"/>
                </a:solidFill>
                <a:latin typeface="+mn-ea"/>
                <a:ea typeface="+mn-ea"/>
                <a:cs typeface="+mn-ea"/>
              </a:rPr>
              <a:t>子活动实施条件</a:t>
            </a:r>
            <a:r>
              <a:rPr lang="zh-CN" altLang="en-US" sz="2400" b="1" dirty="0" smtClean="0">
                <a:solidFill>
                  <a:schemeClr val="tx1"/>
                </a:solidFill>
                <a:latin typeface="+mn-ea"/>
                <a:ea typeface="+mn-ea"/>
                <a:cs typeface="+mn-ea"/>
              </a:rPr>
              <a:t>：</a:t>
            </a:r>
            <a:r>
              <a:rPr lang="zh-CN" altLang="en-US" sz="2400" dirty="0">
                <a:solidFill>
                  <a:schemeClr val="tx1"/>
                </a:solidFill>
                <a:latin typeface="+mn-ea"/>
                <a:ea typeface="+mn-ea"/>
                <a:cs typeface="+mn-ea"/>
              </a:rPr>
              <a:t>填写</a:t>
            </a:r>
            <a:r>
              <a:rPr lang="zh-CN" altLang="zh-CN" sz="2400" dirty="0" smtClean="0">
                <a:solidFill>
                  <a:schemeClr val="tx1"/>
                </a:solidFill>
                <a:latin typeface="+mn-ea"/>
                <a:ea typeface="+mn-ea"/>
                <a:cs typeface="+mn-ea"/>
              </a:rPr>
              <a:t>子</a:t>
            </a:r>
            <a:r>
              <a:rPr lang="zh-CN" altLang="zh-CN" sz="2400" dirty="0">
                <a:solidFill>
                  <a:schemeClr val="tx1"/>
                </a:solidFill>
                <a:latin typeface="+mn-ea"/>
                <a:ea typeface="+mn-ea"/>
                <a:cs typeface="+mn-ea"/>
              </a:rPr>
              <a:t>活动实施的人员条件、资金条件、基础条件等</a:t>
            </a:r>
            <a:r>
              <a:rPr lang="zh-CN" altLang="en-US" sz="2400" dirty="0">
                <a:solidFill>
                  <a:schemeClr val="tx1"/>
                </a:solidFill>
                <a:latin typeface="+mn-ea"/>
                <a:ea typeface="+mn-ea"/>
                <a:cs typeface="+mn-ea"/>
              </a:rPr>
              <a:t>。</a:t>
            </a:r>
          </a:p>
          <a:p>
            <a:endParaRPr lang="zh-CN" altLang="en-US" sz="2400" dirty="0">
              <a:solidFill>
                <a:schemeClr val="tx1"/>
              </a:solidFill>
              <a:latin typeface="+mn-ea"/>
              <a:ea typeface="+mn-ea"/>
              <a:cs typeface="+mn-ea"/>
            </a:endParaRPr>
          </a:p>
        </p:txBody>
      </p:sp>
      <p:pic>
        <p:nvPicPr>
          <p:cNvPr id="4" name="图片 3"/>
          <p:cNvPicPr>
            <a:picLocks noChangeAspect="1"/>
          </p:cNvPicPr>
          <p:nvPr/>
        </p:nvPicPr>
        <p:blipFill>
          <a:blip r:embed="rId2"/>
          <a:stretch>
            <a:fillRect/>
          </a:stretch>
        </p:blipFill>
        <p:spPr>
          <a:xfrm>
            <a:off x="456607" y="1266483"/>
            <a:ext cx="6384575" cy="8395619"/>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矩形 5"/>
          <p:cNvSpPr>
            <a:spLocks noChangeArrowheads="1"/>
          </p:cNvSpPr>
          <p:nvPr/>
        </p:nvSpPr>
        <p:spPr bwMode="auto">
          <a:xfrm>
            <a:off x="-11748" y="1751415"/>
            <a:ext cx="15122525" cy="1423968"/>
          </a:xfrm>
          <a:prstGeom prst="rect">
            <a:avLst/>
          </a:prstGeom>
          <a:solidFill>
            <a:srgbClr val="F6E6F1"/>
          </a:solidFill>
          <a:ln w="25400" algn="ctr">
            <a:noFill/>
            <a:miter lim="800000"/>
          </a:ln>
        </p:spPr>
        <p:txBody>
          <a:bodyPr lIns="91428" tIns="45713" rIns="91428" bIns="45713" anchor="ctr"/>
          <a:lstStyle/>
          <a:p>
            <a:pPr algn="ctr" defTabSz="1592580"/>
            <a:endParaRPr lang="zh-CN" altLang="en-US" sz="3500">
              <a:solidFill>
                <a:srgbClr val="FFFFFF"/>
              </a:solidFill>
              <a:latin typeface="Calibri" panose="020F0502020204030204" pitchFamily="34" charset="0"/>
            </a:endParaRPr>
          </a:p>
        </p:txBody>
      </p:sp>
      <p:sp>
        <p:nvSpPr>
          <p:cNvPr id="16390" name="Rectangle 19"/>
          <p:cNvSpPr>
            <a:spLocks noChangeArrowheads="1"/>
          </p:cNvSpPr>
          <p:nvPr/>
        </p:nvSpPr>
        <p:spPr bwMode="auto">
          <a:xfrm>
            <a:off x="0" y="1752956"/>
            <a:ext cx="360363" cy="1433504"/>
          </a:xfrm>
          <a:prstGeom prst="rect">
            <a:avLst/>
          </a:prstGeom>
          <a:solidFill>
            <a:srgbClr val="812F6A"/>
          </a:solidFill>
          <a:ln w="9525">
            <a:solidFill>
              <a:srgbClr val="812F6A"/>
            </a:solidFill>
            <a:miter lim="800000"/>
          </a:ln>
        </p:spPr>
        <p:txBody>
          <a:bodyPr wrap="none" anchor="ctr"/>
          <a:lstStyle/>
          <a:p>
            <a:endParaRPr lang="zh-CN" altLang="en-US"/>
          </a:p>
        </p:txBody>
      </p:sp>
      <p:sp>
        <p:nvSpPr>
          <p:cNvPr id="16391" name="Rectangle 20"/>
          <p:cNvSpPr>
            <a:spLocks noChangeArrowheads="1"/>
          </p:cNvSpPr>
          <p:nvPr/>
        </p:nvSpPr>
        <p:spPr bwMode="auto">
          <a:xfrm>
            <a:off x="431800" y="1752956"/>
            <a:ext cx="144463" cy="1433504"/>
          </a:xfrm>
          <a:prstGeom prst="rect">
            <a:avLst/>
          </a:prstGeom>
          <a:solidFill>
            <a:srgbClr val="812F6A"/>
          </a:solidFill>
          <a:ln w="9525">
            <a:noFill/>
            <a:miter lim="800000"/>
          </a:ln>
        </p:spPr>
        <p:txBody>
          <a:bodyPr wrap="none" anchor="ctr"/>
          <a:lstStyle/>
          <a:p>
            <a:endParaRPr lang="zh-CN" altLang="en-US"/>
          </a:p>
        </p:txBody>
      </p:sp>
      <p:sp>
        <p:nvSpPr>
          <p:cNvPr id="16388" name="矩形 7"/>
          <p:cNvSpPr>
            <a:spLocks noChangeArrowheads="1"/>
          </p:cNvSpPr>
          <p:nvPr/>
        </p:nvSpPr>
        <p:spPr bwMode="auto">
          <a:xfrm>
            <a:off x="1346156" y="2989246"/>
            <a:ext cx="12697460" cy="7099935"/>
          </a:xfrm>
          <a:prstGeom prst="rect">
            <a:avLst/>
          </a:prstGeom>
          <a:noFill/>
          <a:ln w="25400" algn="ctr">
            <a:noFill/>
            <a:miter lim="800000"/>
          </a:ln>
        </p:spPr>
        <p:txBody>
          <a:bodyPr lIns="90770" tIns="45384" rIns="90770" bIns="45384" anchor="ctr"/>
          <a:lstStyle/>
          <a:p>
            <a:pPr marL="536575" indent="-536575">
              <a:lnSpc>
                <a:spcPct val="150000"/>
              </a:lnSpc>
              <a:spcAft>
                <a:spcPts val="1200"/>
              </a:spcAft>
              <a:defRPr/>
            </a:pPr>
            <a:r>
              <a:rPr lang="zh-CN" altLang="en-US" sz="3600" dirty="0">
                <a:ea typeface="黑体" panose="02010609060101010101" pitchFamily="49" charset="-122"/>
                <a:cs typeface="Times New Roman" panose="02020603050405020304" pitchFamily="18" charset="0"/>
              </a:rPr>
              <a:t>一、专项资金支持范围</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二、专项资金</a:t>
            </a:r>
            <a:r>
              <a:rPr lang="zh-CN" altLang="en-US" sz="3600" dirty="0" smtClean="0">
                <a:solidFill>
                  <a:schemeClr val="bg1">
                    <a:lumMod val="50000"/>
                  </a:schemeClr>
                </a:solidFill>
                <a:ea typeface="黑体" panose="02010609060101010101" pitchFamily="49" charset="-122"/>
                <a:cs typeface="Times New Roman" panose="02020603050405020304" pitchFamily="18" charset="0"/>
              </a:rPr>
              <a:t>申报具体要求</a:t>
            </a:r>
            <a:endParaRPr lang="en-US" altLang="zh-CN" sz="3600" dirty="0" smtClean="0">
              <a:solidFill>
                <a:schemeClr val="bg1">
                  <a:lumMod val="50000"/>
                </a:schemeClr>
              </a:solidFill>
              <a:ea typeface="黑体" panose="02010609060101010101" pitchFamily="49" charset="-122"/>
              <a:cs typeface="Times New Roman" panose="02020603050405020304" pitchFamily="18" charset="0"/>
            </a:endParaRP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三、专项资金申报时间安排</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四、专项资金项目排序</a:t>
            </a:r>
          </a:p>
          <a:p>
            <a:pPr marL="536575" indent="-536575">
              <a:lnSpc>
                <a:spcPct val="150000"/>
              </a:lnSpc>
              <a:spcAft>
                <a:spcPts val="1200"/>
              </a:spcAft>
              <a:defRPr/>
            </a:pPr>
            <a:r>
              <a:rPr lang="zh-CN" altLang="en-US" sz="3600" dirty="0" smtClean="0">
                <a:solidFill>
                  <a:schemeClr val="bg1">
                    <a:lumMod val="50000"/>
                  </a:schemeClr>
                </a:solidFill>
                <a:ea typeface="黑体" panose="02010609060101010101" pitchFamily="49" charset="-122"/>
                <a:cs typeface="Times New Roman" panose="02020603050405020304" pitchFamily="18" charset="0"/>
              </a:rPr>
              <a:t>五</a:t>
            </a:r>
            <a:r>
              <a:rPr lang="zh-CN" altLang="en-US" sz="3600" dirty="0">
                <a:solidFill>
                  <a:schemeClr val="bg1">
                    <a:lumMod val="50000"/>
                  </a:schemeClr>
                </a:solidFill>
                <a:ea typeface="黑体" panose="02010609060101010101" pitchFamily="49" charset="-122"/>
                <a:cs typeface="Times New Roman" panose="02020603050405020304" pitchFamily="18" charset="0"/>
              </a:rPr>
              <a:t>、专项资金申报书填写要求</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254" y="8177310"/>
            <a:ext cx="9650756" cy="251609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42606" y="234132"/>
            <a:ext cx="1377441" cy="1368152"/>
          </a:xfrm>
          <a:prstGeom prst="rect">
            <a:avLst/>
          </a:prstGeom>
        </p:spPr>
      </p:pic>
      <p:sp>
        <p:nvSpPr>
          <p:cNvPr id="10" name="矩形 6"/>
          <p:cNvSpPr>
            <a:spLocks noChangeArrowheads="1"/>
          </p:cNvSpPr>
          <p:nvPr/>
        </p:nvSpPr>
        <p:spPr bwMode="auto">
          <a:xfrm>
            <a:off x="1433753" y="1369019"/>
            <a:ext cx="1957070" cy="1720850"/>
          </a:xfrm>
          <a:prstGeom prst="rect">
            <a:avLst/>
          </a:prstGeom>
          <a:noFill/>
          <a:ln w="9525">
            <a:noFill/>
            <a:miter lim="800000"/>
          </a:ln>
        </p:spPr>
        <p:txBody>
          <a:bodyPr wrap="none" lIns="90770" tIns="45384" rIns="90770" bIns="45384">
            <a:spAutoFit/>
          </a:bodyPr>
          <a:lstStyle/>
          <a:p>
            <a:pPr algn="ctr" defTabSz="1592580">
              <a:lnSpc>
                <a:spcPct val="200000"/>
              </a:lnSpc>
            </a:pPr>
            <a:r>
              <a:rPr lang="zh-CN" altLang="en-US"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目  录</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981001" y="1279542"/>
            <a:ext cx="2457410" cy="602729"/>
          </a:xfrm>
          <a:prstGeom prst="rect">
            <a:avLst/>
          </a:prstGeom>
        </p:spPr>
        <p:txBody>
          <a:bodyPr vert="horz" wrap="square" lIns="0" tIns="0" rIns="0" bIns="0" rtlCol="0">
            <a:spAutoFit/>
          </a:bodyPr>
          <a:lstStyle/>
          <a:p>
            <a:pPr>
              <a:lnSpc>
                <a:spcPts val="4655"/>
              </a:lnSpc>
              <a:spcBef>
                <a:spcPts val="0"/>
              </a:spcBef>
              <a:spcAft>
                <a:spcPts val="0"/>
              </a:spcAft>
            </a:pPr>
            <a:r>
              <a:rPr sz="4465" dirty="0">
                <a:solidFill>
                  <a:srgbClr val="FFFFFF"/>
                </a:solidFill>
                <a:latin typeface="NWLJVL+MicrosoftYaHei-Bold"/>
                <a:cs typeface="NWLJVL+MicrosoftYaHei-Bold"/>
              </a:rPr>
              <a:t>项目申报</a:t>
            </a:r>
          </a:p>
        </p:txBody>
      </p:sp>
      <p:sp>
        <p:nvSpPr>
          <p:cNvPr id="7" name="矩形 5"/>
          <p:cNvSpPr>
            <a:spLocks noChangeArrowheads="1"/>
          </p:cNvSpPr>
          <p:nvPr/>
        </p:nvSpPr>
        <p:spPr bwMode="auto">
          <a:xfrm>
            <a:off x="584842" y="1093490"/>
            <a:ext cx="14438608" cy="1037828"/>
          </a:xfrm>
          <a:prstGeom prst="rect">
            <a:avLst/>
          </a:prstGeom>
          <a:solidFill>
            <a:srgbClr val="F6E6F1"/>
          </a:solidFill>
          <a:ln w="25400" algn="ctr">
            <a:noFill/>
            <a:miter lim="800000"/>
          </a:ln>
        </p:spPr>
        <p:txBody>
          <a:bodyPr lIns="113404" tIns="56701" rIns="113404" bIns="56701" anchor="ctr"/>
          <a:lstStyle/>
          <a:p>
            <a:pPr algn="ctr" defTabSz="1975485"/>
            <a:endParaRPr lang="zh-CN" altLang="en-US" sz="4340">
              <a:solidFill>
                <a:srgbClr val="FFFFFF"/>
              </a:solidFill>
              <a:latin typeface="Calibri" panose="020F0502020204030204" pitchFamily="34" charset="0"/>
            </a:endParaRPr>
          </a:p>
        </p:txBody>
      </p:sp>
      <p:sp>
        <p:nvSpPr>
          <p:cNvPr id="14" name="文本框 13"/>
          <p:cNvSpPr txBox="1"/>
          <p:nvPr/>
        </p:nvSpPr>
        <p:spPr>
          <a:xfrm>
            <a:off x="6576638" y="2130872"/>
            <a:ext cx="7751590" cy="6554470"/>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l"/>
            </a:pPr>
            <a:r>
              <a:rPr lang="zh-CN" altLang="en-US" sz="2400" b="1" dirty="0">
                <a:solidFill>
                  <a:schemeClr val="tx1"/>
                </a:solidFill>
                <a:latin typeface="+mn-ea"/>
                <a:ea typeface="+mn-ea"/>
              </a:rPr>
              <a:t>子活动实施主要内容及相关预算</a:t>
            </a:r>
            <a:r>
              <a:rPr lang="zh-CN" altLang="en-US" sz="2400" b="1" dirty="0" smtClean="0">
                <a:solidFill>
                  <a:schemeClr val="tx1"/>
                </a:solidFill>
                <a:latin typeface="+mn-ea"/>
                <a:ea typeface="+mn-ea"/>
              </a:rPr>
              <a:t>：</a:t>
            </a:r>
            <a:r>
              <a:rPr lang="zh-CN" altLang="en-US" sz="2400" dirty="0" smtClean="0">
                <a:solidFill>
                  <a:schemeClr val="tx1"/>
                </a:solidFill>
                <a:latin typeface="+mn-ea"/>
                <a:ea typeface="+mn-ea"/>
              </a:rPr>
              <a:t>填写</a:t>
            </a:r>
            <a:r>
              <a:rPr lang="zh-CN" altLang="zh-CN" sz="2400" dirty="0" smtClean="0">
                <a:solidFill>
                  <a:schemeClr val="tx1"/>
                </a:solidFill>
                <a:latin typeface="+mn-ea"/>
                <a:ea typeface="+mn-ea"/>
              </a:rPr>
              <a:t>子</a:t>
            </a:r>
            <a:r>
              <a:rPr lang="zh-CN" altLang="zh-CN" sz="2400" dirty="0">
                <a:solidFill>
                  <a:schemeClr val="tx1"/>
                </a:solidFill>
                <a:latin typeface="+mn-ea"/>
                <a:ea typeface="+mn-ea"/>
              </a:rPr>
              <a:t>活动需要开展工作的主要方面，并分项说明预算测算过程及总体</a:t>
            </a:r>
            <a:r>
              <a:rPr lang="zh-CN" altLang="zh-CN" sz="2400" dirty="0" smtClean="0">
                <a:solidFill>
                  <a:schemeClr val="tx1"/>
                </a:solidFill>
                <a:latin typeface="+mn-ea"/>
                <a:ea typeface="+mn-ea"/>
              </a:rPr>
              <a:t>预算</a:t>
            </a:r>
            <a:r>
              <a:rPr lang="zh-CN" altLang="en-US" sz="2400" dirty="0" smtClean="0">
                <a:solidFill>
                  <a:schemeClr val="tx1"/>
                </a:solidFill>
                <a:latin typeface="+mn-ea"/>
                <a:ea typeface="+mn-ea"/>
              </a:rPr>
              <a:t>。</a:t>
            </a:r>
            <a:endParaRPr lang="en-US" altLang="zh-CN" sz="2400" dirty="0">
              <a:solidFill>
                <a:schemeClr val="tx1"/>
              </a:solidFill>
              <a:latin typeface="+mn-ea"/>
              <a:ea typeface="+mn-ea"/>
            </a:endParaRPr>
          </a:p>
          <a:p>
            <a:pPr marL="457200" indent="-457200" algn="just">
              <a:lnSpc>
                <a:spcPct val="150000"/>
              </a:lnSpc>
              <a:buFont typeface="Wingdings" panose="05000000000000000000" pitchFamily="2" charset="2"/>
              <a:buChar char="l"/>
            </a:pPr>
            <a:r>
              <a:rPr lang="zh-CN" altLang="en-US" sz="2400" b="1" dirty="0">
                <a:solidFill>
                  <a:schemeClr val="tx1"/>
                </a:solidFill>
                <a:latin typeface="+mn-ea"/>
                <a:ea typeface="+mn-ea"/>
              </a:rPr>
              <a:t>子活动</a:t>
            </a:r>
            <a:r>
              <a:rPr lang="zh-CN" altLang="en-US" sz="2400" b="1" dirty="0" smtClean="0">
                <a:solidFill>
                  <a:schemeClr val="tx1"/>
                </a:solidFill>
                <a:latin typeface="+mn-ea"/>
                <a:ea typeface="+mn-ea"/>
              </a:rPr>
              <a:t>进度与计划</a:t>
            </a:r>
            <a:r>
              <a:rPr lang="zh-CN" altLang="en-US" sz="2400" b="1" dirty="0">
                <a:solidFill>
                  <a:schemeClr val="tx1"/>
                </a:solidFill>
                <a:latin typeface="+mn-ea"/>
                <a:ea typeface="+mn-ea"/>
              </a:rPr>
              <a:t>安排</a:t>
            </a:r>
            <a:r>
              <a:rPr lang="zh-CN" altLang="en-US" sz="2400" b="1" dirty="0" smtClean="0">
                <a:solidFill>
                  <a:schemeClr val="tx1"/>
                </a:solidFill>
                <a:latin typeface="+mn-ea"/>
                <a:ea typeface="+mn-ea"/>
              </a:rPr>
              <a:t>：</a:t>
            </a:r>
            <a:r>
              <a:rPr lang="zh-CN" altLang="en-US" sz="2400" dirty="0" smtClean="0">
                <a:solidFill>
                  <a:schemeClr val="tx1"/>
                </a:solidFill>
                <a:latin typeface="+mn-ea"/>
                <a:ea typeface="+mn-ea"/>
              </a:rPr>
              <a:t>分阶段填写</a:t>
            </a:r>
            <a:r>
              <a:rPr lang="zh-CN" altLang="zh-CN" sz="2400" dirty="0" smtClean="0">
                <a:solidFill>
                  <a:schemeClr val="tx1"/>
                </a:solidFill>
                <a:latin typeface="+mn-ea"/>
                <a:ea typeface="+mn-ea"/>
              </a:rPr>
              <a:t>子</a:t>
            </a:r>
            <a:r>
              <a:rPr lang="zh-CN" altLang="zh-CN" sz="2400" dirty="0">
                <a:solidFill>
                  <a:schemeClr val="tx1"/>
                </a:solidFill>
                <a:latin typeface="+mn-ea"/>
                <a:ea typeface="+mn-ea"/>
              </a:rPr>
              <a:t>活动进度安排计划，并说明子活动实施</a:t>
            </a:r>
            <a:r>
              <a:rPr lang="zh-CN" altLang="zh-CN" sz="2400" dirty="0" smtClean="0">
                <a:solidFill>
                  <a:schemeClr val="tx1"/>
                </a:solidFill>
                <a:latin typeface="+mn-ea"/>
                <a:ea typeface="+mn-ea"/>
              </a:rPr>
              <a:t>期限</a:t>
            </a:r>
            <a:r>
              <a:rPr lang="zh-CN" altLang="en-US" sz="2400" dirty="0" smtClean="0">
                <a:solidFill>
                  <a:schemeClr val="tx1"/>
                </a:solidFill>
                <a:latin typeface="+mn-ea"/>
                <a:ea typeface="+mn-ea"/>
              </a:rPr>
              <a:t>。</a:t>
            </a:r>
            <a:endParaRPr lang="en-US" altLang="zh-CN" sz="2400" dirty="0">
              <a:solidFill>
                <a:schemeClr val="tx1"/>
              </a:solidFill>
              <a:latin typeface="+mn-ea"/>
              <a:ea typeface="+mn-ea"/>
            </a:endParaRPr>
          </a:p>
          <a:p>
            <a:pPr marL="457200" indent="-457200" algn="just">
              <a:lnSpc>
                <a:spcPct val="150000"/>
              </a:lnSpc>
              <a:buFont typeface="Wingdings" panose="05000000000000000000" pitchFamily="2" charset="2"/>
              <a:buChar char="l"/>
            </a:pPr>
            <a:r>
              <a:rPr lang="zh-CN" altLang="en-US" sz="2400" b="1" dirty="0">
                <a:solidFill>
                  <a:schemeClr val="tx1"/>
                </a:solidFill>
                <a:latin typeface="+mn-ea"/>
                <a:ea typeface="+mn-ea"/>
              </a:rPr>
              <a:t>子活动风险与不确定性分析</a:t>
            </a:r>
            <a:r>
              <a:rPr lang="zh-CN" altLang="en-US" sz="2400" b="1" dirty="0" smtClean="0">
                <a:solidFill>
                  <a:schemeClr val="tx1"/>
                </a:solidFill>
                <a:latin typeface="+mn-ea"/>
                <a:ea typeface="+mn-ea"/>
              </a:rPr>
              <a:t>：</a:t>
            </a:r>
            <a:r>
              <a:rPr lang="zh-CN" altLang="en-US" sz="2400" dirty="0" smtClean="0">
                <a:solidFill>
                  <a:schemeClr val="tx1"/>
                </a:solidFill>
                <a:latin typeface="+mn-ea"/>
                <a:ea typeface="+mn-ea"/>
              </a:rPr>
              <a:t>填写①</a:t>
            </a:r>
            <a:r>
              <a:rPr lang="zh-CN" altLang="zh-CN" sz="2400" dirty="0" smtClean="0">
                <a:solidFill>
                  <a:schemeClr val="tx1"/>
                </a:solidFill>
                <a:latin typeface="+mn-ea"/>
                <a:ea typeface="+mn-ea"/>
              </a:rPr>
              <a:t>子</a:t>
            </a:r>
            <a:r>
              <a:rPr lang="zh-CN" altLang="zh-CN" sz="2400" dirty="0">
                <a:solidFill>
                  <a:schemeClr val="tx1"/>
                </a:solidFill>
                <a:latin typeface="+mn-ea"/>
                <a:ea typeface="+mn-ea"/>
              </a:rPr>
              <a:t>活动实施存在的主要风险与不确定性分析</a:t>
            </a:r>
            <a:r>
              <a:rPr lang="zh-CN" altLang="zh-CN" sz="2400" dirty="0" smtClean="0">
                <a:solidFill>
                  <a:schemeClr val="tx1"/>
                </a:solidFill>
                <a:latin typeface="+mn-ea"/>
                <a:ea typeface="+mn-ea"/>
              </a:rPr>
              <a:t>；</a:t>
            </a:r>
            <a:r>
              <a:rPr lang="zh-CN" altLang="en-US" sz="2400" dirty="0" smtClean="0">
                <a:solidFill>
                  <a:schemeClr val="tx1"/>
                </a:solidFill>
                <a:latin typeface="+mn-ea"/>
                <a:ea typeface="+mn-ea"/>
              </a:rPr>
              <a:t>②</a:t>
            </a:r>
            <a:r>
              <a:rPr lang="zh-CN" altLang="zh-CN" sz="2400" dirty="0" smtClean="0">
                <a:solidFill>
                  <a:schemeClr val="tx1"/>
                </a:solidFill>
                <a:latin typeface="+mn-ea"/>
                <a:ea typeface="+mn-ea"/>
              </a:rPr>
              <a:t>对</a:t>
            </a:r>
            <a:r>
              <a:rPr lang="zh-CN" altLang="zh-CN" sz="2400" dirty="0">
                <a:solidFill>
                  <a:schemeClr val="tx1"/>
                </a:solidFill>
                <a:latin typeface="+mn-ea"/>
                <a:ea typeface="+mn-ea"/>
              </a:rPr>
              <a:t>风险的应对措施</a:t>
            </a:r>
            <a:r>
              <a:rPr lang="zh-CN" altLang="zh-CN" sz="2400" dirty="0" smtClean="0">
                <a:solidFill>
                  <a:schemeClr val="tx1"/>
                </a:solidFill>
                <a:latin typeface="+mn-ea"/>
                <a:ea typeface="+mn-ea"/>
              </a:rPr>
              <a:t>分析</a:t>
            </a:r>
            <a:r>
              <a:rPr lang="zh-CN" altLang="en-US" sz="2400" dirty="0" smtClean="0">
                <a:solidFill>
                  <a:schemeClr val="tx1"/>
                </a:solidFill>
                <a:latin typeface="+mn-ea"/>
                <a:ea typeface="+mn-ea"/>
              </a:rPr>
              <a:t>。</a:t>
            </a:r>
            <a:endParaRPr lang="en-US" altLang="zh-CN" sz="2400" dirty="0">
              <a:solidFill>
                <a:schemeClr val="tx1"/>
              </a:solidFill>
              <a:latin typeface="+mn-ea"/>
              <a:ea typeface="+mn-ea"/>
            </a:endParaRPr>
          </a:p>
          <a:p>
            <a:pPr marL="457200" indent="-457200" algn="just">
              <a:lnSpc>
                <a:spcPct val="150000"/>
              </a:lnSpc>
              <a:buFont typeface="Wingdings" panose="05000000000000000000" pitchFamily="2" charset="2"/>
              <a:buChar char="l"/>
            </a:pPr>
            <a:r>
              <a:rPr lang="zh-CN" altLang="en-US" sz="2400" b="1" dirty="0">
                <a:solidFill>
                  <a:schemeClr val="tx1"/>
                </a:solidFill>
                <a:latin typeface="+mn-ea"/>
                <a:ea typeface="+mn-ea"/>
              </a:rPr>
              <a:t>预期经济社会效益</a:t>
            </a:r>
            <a:r>
              <a:rPr lang="zh-CN" altLang="en-US" sz="2400" b="1" dirty="0" smtClean="0">
                <a:solidFill>
                  <a:schemeClr val="tx1"/>
                </a:solidFill>
                <a:latin typeface="+mn-ea"/>
                <a:ea typeface="+mn-ea"/>
              </a:rPr>
              <a:t>：</a:t>
            </a:r>
            <a:r>
              <a:rPr lang="zh-CN" altLang="en-US" sz="2400" dirty="0" smtClean="0">
                <a:solidFill>
                  <a:schemeClr val="tx1"/>
                </a:solidFill>
                <a:latin typeface="+mn-ea"/>
                <a:ea typeface="+mn-ea"/>
              </a:rPr>
              <a:t>填写①</a:t>
            </a:r>
            <a:r>
              <a:rPr lang="zh-CN" altLang="zh-CN" sz="2400" dirty="0">
                <a:solidFill>
                  <a:schemeClr val="tx1"/>
                </a:solidFill>
                <a:latin typeface="+mn-ea"/>
                <a:ea typeface="+mn-ea"/>
              </a:rPr>
              <a:t>子活动预期社会效益与经济效益分析与同类项目的对比分析</a:t>
            </a:r>
            <a:r>
              <a:rPr lang="zh-CN" altLang="zh-CN" sz="2400" dirty="0" smtClean="0">
                <a:solidFill>
                  <a:schemeClr val="tx1"/>
                </a:solidFill>
                <a:latin typeface="+mn-ea"/>
                <a:ea typeface="+mn-ea"/>
              </a:rPr>
              <a:t>；</a:t>
            </a:r>
            <a:r>
              <a:rPr lang="zh-CN" altLang="en-US" sz="2400" dirty="0" smtClean="0">
                <a:solidFill>
                  <a:schemeClr val="tx1"/>
                </a:solidFill>
                <a:latin typeface="+mn-ea"/>
                <a:ea typeface="+mn-ea"/>
              </a:rPr>
              <a:t>②</a:t>
            </a:r>
            <a:r>
              <a:rPr lang="zh-CN" altLang="zh-CN" sz="2400" dirty="0">
                <a:solidFill>
                  <a:schemeClr val="tx1"/>
                </a:solidFill>
                <a:latin typeface="+mn-ea"/>
                <a:ea typeface="+mn-ea"/>
              </a:rPr>
              <a:t>子活动预期效益的持久性分析</a:t>
            </a:r>
            <a:r>
              <a:rPr lang="zh-CN" altLang="en-US" sz="2400" dirty="0" smtClean="0">
                <a:solidFill>
                  <a:schemeClr val="tx1"/>
                </a:solidFill>
                <a:latin typeface="+mn-ea"/>
                <a:ea typeface="+mn-ea"/>
              </a:rPr>
              <a:t>。</a:t>
            </a:r>
            <a:endParaRPr lang="zh-CN" altLang="en-US" sz="2400" dirty="0">
              <a:solidFill>
                <a:schemeClr val="tx1"/>
              </a:solidFill>
              <a:latin typeface="+mn-ea"/>
              <a:ea typeface="+mn-ea"/>
            </a:endParaRPr>
          </a:p>
          <a:p>
            <a:pPr algn="just"/>
            <a:endParaRPr lang="zh-CN" altLang="en-US" sz="2400" dirty="0">
              <a:solidFill>
                <a:schemeClr val="tx1"/>
              </a:solidFill>
              <a:latin typeface="+mn-ea"/>
              <a:ea typeface="+mn-ea"/>
            </a:endParaRPr>
          </a:p>
        </p:txBody>
      </p:sp>
      <p:pic>
        <p:nvPicPr>
          <p:cNvPr id="4" name="图片 3"/>
          <p:cNvPicPr>
            <a:picLocks noChangeAspect="1"/>
          </p:cNvPicPr>
          <p:nvPr/>
        </p:nvPicPr>
        <p:blipFill>
          <a:blip r:embed="rId2"/>
          <a:stretch>
            <a:fillRect/>
          </a:stretch>
        </p:blipFill>
        <p:spPr>
          <a:xfrm>
            <a:off x="432470" y="1103958"/>
            <a:ext cx="6144327" cy="834719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981001" y="1279542"/>
            <a:ext cx="2457410" cy="602729"/>
          </a:xfrm>
          <a:prstGeom prst="rect">
            <a:avLst/>
          </a:prstGeom>
        </p:spPr>
        <p:txBody>
          <a:bodyPr vert="horz" wrap="square" lIns="0" tIns="0" rIns="0" bIns="0" rtlCol="0">
            <a:spAutoFit/>
          </a:bodyPr>
          <a:lstStyle/>
          <a:p>
            <a:pPr>
              <a:lnSpc>
                <a:spcPts val="4655"/>
              </a:lnSpc>
              <a:spcBef>
                <a:spcPts val="0"/>
              </a:spcBef>
              <a:spcAft>
                <a:spcPts val="0"/>
              </a:spcAft>
            </a:pPr>
            <a:r>
              <a:rPr sz="4465" dirty="0">
                <a:solidFill>
                  <a:srgbClr val="FFFFFF"/>
                </a:solidFill>
                <a:latin typeface="NWLJVL+MicrosoftYaHei-Bold"/>
                <a:cs typeface="NWLJVL+MicrosoftYaHei-Bold"/>
              </a:rPr>
              <a:t>项目申报</a:t>
            </a:r>
          </a:p>
        </p:txBody>
      </p:sp>
      <p:sp>
        <p:nvSpPr>
          <p:cNvPr id="7" name="矩形 5"/>
          <p:cNvSpPr>
            <a:spLocks noChangeArrowheads="1"/>
          </p:cNvSpPr>
          <p:nvPr/>
        </p:nvSpPr>
        <p:spPr bwMode="auto">
          <a:xfrm>
            <a:off x="551007" y="1097166"/>
            <a:ext cx="14438608" cy="1037828"/>
          </a:xfrm>
          <a:prstGeom prst="rect">
            <a:avLst/>
          </a:prstGeom>
          <a:solidFill>
            <a:srgbClr val="F6E6F1"/>
          </a:solidFill>
          <a:ln w="25400" algn="ctr">
            <a:noFill/>
            <a:miter lim="800000"/>
          </a:ln>
        </p:spPr>
        <p:txBody>
          <a:bodyPr lIns="113404" tIns="56701" rIns="113404" bIns="56701" anchor="ctr"/>
          <a:lstStyle/>
          <a:p>
            <a:pPr algn="ctr" defTabSz="1975485"/>
            <a:endParaRPr lang="zh-CN" altLang="en-US" sz="4340">
              <a:solidFill>
                <a:srgbClr val="FFFFFF"/>
              </a:solidFill>
              <a:latin typeface="Calibri" panose="020F0502020204030204" pitchFamily="34" charset="0"/>
            </a:endParaRPr>
          </a:p>
        </p:txBody>
      </p:sp>
      <p:sp>
        <p:nvSpPr>
          <p:cNvPr id="14" name="文本框 13"/>
          <p:cNvSpPr txBox="1"/>
          <p:nvPr/>
        </p:nvSpPr>
        <p:spPr>
          <a:xfrm>
            <a:off x="6668100" y="2309950"/>
            <a:ext cx="7413242" cy="1383665"/>
          </a:xfrm>
          <a:prstGeom prst="rect">
            <a:avLst/>
          </a:prstGeom>
          <a:noFill/>
        </p:spPr>
        <p:txBody>
          <a:bodyPr wrap="square" rtlCol="0">
            <a:spAutoFit/>
          </a:bodyPr>
          <a:lstStyle/>
          <a:p>
            <a:pPr marL="571500" indent="-571500" algn="just">
              <a:lnSpc>
                <a:spcPct val="150000"/>
              </a:lnSpc>
              <a:buFont typeface="Wingdings" panose="05000000000000000000" pitchFamily="2" charset="2"/>
              <a:buChar char="l"/>
            </a:pPr>
            <a:r>
              <a:rPr lang="zh-CN" altLang="en-US" sz="2800" b="1" dirty="0">
                <a:solidFill>
                  <a:schemeClr val="tx1"/>
                </a:solidFill>
                <a:latin typeface="+mn-ea"/>
                <a:ea typeface="+mn-ea"/>
              </a:rPr>
              <a:t>子活动支出预算明细表：</a:t>
            </a:r>
            <a:r>
              <a:rPr lang="zh-CN" altLang="en-US" sz="2800" dirty="0">
                <a:solidFill>
                  <a:schemeClr val="tx1"/>
                </a:solidFill>
                <a:latin typeface="+mn-ea"/>
                <a:ea typeface="+mn-ea"/>
              </a:rPr>
              <a:t>填写子活动中各类具体的实际支出情况及支出的测算</a:t>
            </a:r>
            <a:r>
              <a:rPr lang="zh-CN" altLang="en-US" sz="2800" dirty="0" smtClean="0">
                <a:solidFill>
                  <a:schemeClr val="tx1"/>
                </a:solidFill>
                <a:latin typeface="+mn-ea"/>
                <a:ea typeface="+mn-ea"/>
              </a:rPr>
              <a:t>依据。</a:t>
            </a:r>
          </a:p>
        </p:txBody>
      </p:sp>
      <p:pic>
        <p:nvPicPr>
          <p:cNvPr id="4" name="图片 3"/>
          <p:cNvPicPr>
            <a:picLocks noChangeAspect="1"/>
          </p:cNvPicPr>
          <p:nvPr/>
        </p:nvPicPr>
        <p:blipFill>
          <a:blip r:embed="rId2"/>
          <a:stretch>
            <a:fillRect/>
          </a:stretch>
        </p:blipFill>
        <p:spPr>
          <a:xfrm>
            <a:off x="551007" y="1093490"/>
            <a:ext cx="5832813" cy="8555642"/>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981001" y="1279542"/>
            <a:ext cx="2457410" cy="602729"/>
          </a:xfrm>
          <a:prstGeom prst="rect">
            <a:avLst/>
          </a:prstGeom>
        </p:spPr>
        <p:txBody>
          <a:bodyPr vert="horz" wrap="square" lIns="0" tIns="0" rIns="0" bIns="0" rtlCol="0">
            <a:spAutoFit/>
          </a:bodyPr>
          <a:lstStyle/>
          <a:p>
            <a:pPr>
              <a:lnSpc>
                <a:spcPts val="4655"/>
              </a:lnSpc>
              <a:spcBef>
                <a:spcPts val="0"/>
              </a:spcBef>
              <a:spcAft>
                <a:spcPts val="0"/>
              </a:spcAft>
            </a:pPr>
            <a:r>
              <a:rPr sz="4465" dirty="0">
                <a:solidFill>
                  <a:srgbClr val="FFFFFF"/>
                </a:solidFill>
                <a:latin typeface="NWLJVL+MicrosoftYaHei-Bold"/>
                <a:cs typeface="NWLJVL+MicrosoftYaHei-Bold"/>
              </a:rPr>
              <a:t>项目申报</a:t>
            </a:r>
          </a:p>
        </p:txBody>
      </p:sp>
      <p:sp>
        <p:nvSpPr>
          <p:cNvPr id="7" name="矩形 5"/>
          <p:cNvSpPr>
            <a:spLocks noChangeArrowheads="1"/>
          </p:cNvSpPr>
          <p:nvPr/>
        </p:nvSpPr>
        <p:spPr bwMode="auto">
          <a:xfrm>
            <a:off x="584842" y="1093490"/>
            <a:ext cx="14438608" cy="1037828"/>
          </a:xfrm>
          <a:prstGeom prst="rect">
            <a:avLst/>
          </a:prstGeom>
          <a:solidFill>
            <a:srgbClr val="F6E6F1"/>
          </a:solidFill>
          <a:ln w="25400" algn="ctr">
            <a:noFill/>
            <a:miter lim="800000"/>
          </a:ln>
        </p:spPr>
        <p:txBody>
          <a:bodyPr lIns="113404" tIns="56701" rIns="113404" bIns="56701" anchor="ctr"/>
          <a:lstStyle/>
          <a:p>
            <a:pPr algn="ctr" defTabSz="1975485"/>
            <a:endParaRPr lang="zh-CN" altLang="en-US" sz="4340">
              <a:solidFill>
                <a:srgbClr val="FFFFFF"/>
              </a:solidFill>
              <a:latin typeface="Calibri" panose="020F0502020204030204" pitchFamily="34" charset="0"/>
            </a:endParaRPr>
          </a:p>
        </p:txBody>
      </p:sp>
      <p:sp>
        <p:nvSpPr>
          <p:cNvPr id="14" name="文本框 13"/>
          <p:cNvSpPr txBox="1"/>
          <p:nvPr/>
        </p:nvSpPr>
        <p:spPr>
          <a:xfrm>
            <a:off x="6409690" y="2268855"/>
            <a:ext cx="8422640" cy="7847330"/>
          </a:xfrm>
          <a:prstGeom prst="rect">
            <a:avLst/>
          </a:prstGeom>
          <a:noFill/>
        </p:spPr>
        <p:txBody>
          <a:bodyPr wrap="square" rtlCol="0">
            <a:spAutoFit/>
          </a:bodyPr>
          <a:lstStyle/>
          <a:p>
            <a:pPr marL="342900" indent="-342900" algn="just" eaLnBrk="1" latinLnBrk="0" hangingPunct="1">
              <a:lnSpc>
                <a:spcPct val="150000"/>
              </a:lnSpc>
              <a:buFont typeface="Wingdings" panose="05000000000000000000" pitchFamily="2" charset="2"/>
              <a:buChar char="l"/>
            </a:pPr>
            <a:r>
              <a:rPr lang="zh-CN" altLang="en-US" sz="2400" dirty="0">
                <a:solidFill>
                  <a:schemeClr val="tx1"/>
                </a:solidFill>
                <a:latin typeface="+mn-ea"/>
                <a:ea typeface="+mn-ea"/>
                <a:cs typeface="+mn-ea"/>
              </a:rPr>
              <a:t>子活动支出绩效目标申报表是按照每一个子活动进行</a:t>
            </a:r>
            <a:r>
              <a:rPr lang="zh-CN" altLang="en-US" sz="2400" dirty="0" smtClean="0">
                <a:solidFill>
                  <a:schemeClr val="tx1"/>
                </a:solidFill>
                <a:latin typeface="+mn-ea"/>
                <a:ea typeface="+mn-ea"/>
                <a:cs typeface="+mn-ea"/>
              </a:rPr>
              <a:t>填报。</a:t>
            </a:r>
            <a:endParaRPr lang="en-US" altLang="zh-CN" sz="2400" dirty="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a:solidFill>
                  <a:schemeClr val="tx1"/>
                </a:solidFill>
                <a:latin typeface="+mn-ea"/>
                <a:ea typeface="+mn-ea"/>
                <a:cs typeface="+mn-ea"/>
              </a:rPr>
              <a:t>子活动名称</a:t>
            </a:r>
            <a:r>
              <a:rPr lang="zh-CN" altLang="en-US" sz="2400" dirty="0" smtClean="0">
                <a:solidFill>
                  <a:schemeClr val="tx1"/>
                </a:solidFill>
                <a:latin typeface="+mn-ea"/>
                <a:ea typeface="+mn-ea"/>
                <a:cs typeface="+mn-ea"/>
              </a:rPr>
              <a:t>：与申报书保持一致。</a:t>
            </a:r>
            <a:endParaRPr lang="en-US" altLang="zh-CN" sz="2400" dirty="0" smtClean="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smtClean="0">
                <a:solidFill>
                  <a:schemeClr val="tx1"/>
                </a:solidFill>
                <a:latin typeface="+mn-ea"/>
                <a:ea typeface="+mn-ea"/>
                <a:cs typeface="+mn-ea"/>
              </a:rPr>
              <a:t>子</a:t>
            </a:r>
            <a:r>
              <a:rPr lang="zh-CN" altLang="en-US" sz="2400" b="1" dirty="0">
                <a:solidFill>
                  <a:schemeClr val="tx1"/>
                </a:solidFill>
                <a:latin typeface="+mn-ea"/>
                <a:ea typeface="+mn-ea"/>
                <a:cs typeface="+mn-ea"/>
              </a:rPr>
              <a:t>活动代码</a:t>
            </a:r>
            <a:r>
              <a:rPr lang="zh-CN" altLang="en-US" sz="2400" b="1" dirty="0" smtClean="0">
                <a:solidFill>
                  <a:schemeClr val="tx1"/>
                </a:solidFill>
                <a:latin typeface="+mn-ea"/>
                <a:ea typeface="+mn-ea"/>
                <a:cs typeface="+mn-ea"/>
              </a:rPr>
              <a:t>：</a:t>
            </a:r>
            <a:r>
              <a:rPr lang="zh-CN" altLang="en-US" sz="2400" dirty="0" smtClean="0">
                <a:solidFill>
                  <a:schemeClr val="tx1"/>
                </a:solidFill>
                <a:latin typeface="+mn-ea"/>
                <a:ea typeface="+mn-ea"/>
                <a:cs typeface="+mn-ea"/>
              </a:rPr>
              <a:t>与申报书保持一致。</a:t>
            </a:r>
            <a:endParaRPr lang="en-US" altLang="zh-CN" sz="2400" dirty="0" smtClean="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smtClean="0">
                <a:solidFill>
                  <a:schemeClr val="tx1"/>
                </a:solidFill>
                <a:latin typeface="+mn-ea"/>
                <a:ea typeface="+mn-ea"/>
                <a:cs typeface="+mn-ea"/>
              </a:rPr>
              <a:t>主要</a:t>
            </a:r>
            <a:r>
              <a:rPr lang="zh-CN" altLang="en-US" sz="2400" b="1" dirty="0">
                <a:solidFill>
                  <a:schemeClr val="tx1"/>
                </a:solidFill>
                <a:latin typeface="+mn-ea"/>
                <a:ea typeface="+mn-ea"/>
                <a:cs typeface="+mn-ea"/>
              </a:rPr>
              <a:t>部门及代码</a:t>
            </a:r>
            <a:r>
              <a:rPr lang="zh-CN" altLang="en-US" sz="2400" dirty="0">
                <a:solidFill>
                  <a:schemeClr val="tx1"/>
                </a:solidFill>
                <a:latin typeface="+mn-ea"/>
                <a:ea typeface="+mn-ea"/>
                <a:cs typeface="+mn-ea"/>
              </a:rPr>
              <a:t>：教育部</a:t>
            </a:r>
            <a:r>
              <a:rPr lang="en-US" altLang="zh-CN" sz="2400" dirty="0" smtClean="0">
                <a:solidFill>
                  <a:schemeClr val="tx1"/>
                </a:solidFill>
                <a:latin typeface="+mn-ea"/>
                <a:ea typeface="+mn-ea"/>
                <a:cs typeface="+mn-ea"/>
              </a:rPr>
              <a:t>105</a:t>
            </a:r>
            <a:r>
              <a:rPr lang="zh-CN" altLang="en-US" sz="2400" dirty="0" smtClean="0">
                <a:solidFill>
                  <a:schemeClr val="tx1"/>
                </a:solidFill>
                <a:latin typeface="+mn-ea"/>
                <a:ea typeface="+mn-ea"/>
                <a:cs typeface="+mn-ea"/>
              </a:rPr>
              <a:t>。</a:t>
            </a:r>
            <a:endParaRPr lang="en-US" altLang="zh-CN" sz="2400" dirty="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a:solidFill>
                  <a:schemeClr val="tx1"/>
                </a:solidFill>
                <a:latin typeface="+mn-ea"/>
                <a:ea typeface="+mn-ea"/>
                <a:cs typeface="+mn-ea"/>
              </a:rPr>
              <a:t>实施单位：</a:t>
            </a:r>
            <a:r>
              <a:rPr lang="zh-CN" altLang="en-US" sz="2400" dirty="0" smtClean="0">
                <a:solidFill>
                  <a:schemeClr val="tx1"/>
                </a:solidFill>
                <a:latin typeface="+mn-ea"/>
                <a:ea typeface="+mn-ea"/>
                <a:cs typeface="+mn-ea"/>
              </a:rPr>
              <a:t>南开大学。</a:t>
            </a:r>
            <a:endParaRPr lang="en-US" altLang="zh-CN" sz="2400" dirty="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a:solidFill>
                  <a:schemeClr val="tx1"/>
                </a:solidFill>
                <a:latin typeface="+mn-ea"/>
                <a:ea typeface="+mn-ea"/>
                <a:cs typeface="+mn-ea"/>
              </a:rPr>
              <a:t>子活动类别：</a:t>
            </a:r>
            <a:r>
              <a:rPr lang="zh-CN" altLang="en-US" sz="2400" dirty="0" smtClean="0">
                <a:solidFill>
                  <a:schemeClr val="tx1"/>
                </a:solidFill>
                <a:latin typeface="+mn-ea"/>
                <a:ea typeface="+mn-ea"/>
                <a:cs typeface="+mn-ea"/>
              </a:rPr>
              <a:t>与申报书保持一致。</a:t>
            </a:r>
            <a:endParaRPr lang="en-US" altLang="zh-CN" sz="2400" dirty="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a:solidFill>
                  <a:schemeClr val="tx1"/>
                </a:solidFill>
                <a:latin typeface="+mn-ea"/>
                <a:ea typeface="+mn-ea"/>
                <a:cs typeface="+mn-ea"/>
              </a:rPr>
              <a:t>子活动周期</a:t>
            </a:r>
            <a:r>
              <a:rPr lang="zh-CN" altLang="en-US" sz="2400" dirty="0">
                <a:solidFill>
                  <a:schemeClr val="tx1"/>
                </a:solidFill>
                <a:latin typeface="+mn-ea"/>
                <a:ea typeface="+mn-ea"/>
                <a:cs typeface="+mn-ea"/>
              </a:rPr>
              <a:t>：填写</a:t>
            </a:r>
            <a:r>
              <a:rPr lang="zh-CN" altLang="en-US" sz="2400" dirty="0" smtClean="0">
                <a:solidFill>
                  <a:schemeClr val="tx1"/>
                </a:solidFill>
                <a:latin typeface="+mn-ea"/>
                <a:ea typeface="+mn-ea"/>
                <a:cs typeface="+mn-ea"/>
              </a:rPr>
              <a:t>一年。</a:t>
            </a:r>
            <a:endParaRPr lang="en-US" altLang="zh-CN" sz="2400" dirty="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a:solidFill>
                  <a:schemeClr val="tx1"/>
                </a:solidFill>
                <a:latin typeface="+mn-ea"/>
                <a:ea typeface="+mn-ea"/>
                <a:cs typeface="+mn-ea"/>
              </a:rPr>
              <a:t>子活动</a:t>
            </a:r>
            <a:r>
              <a:rPr lang="zh-CN" altLang="en-US" sz="2400" b="1" dirty="0" smtClean="0">
                <a:solidFill>
                  <a:schemeClr val="tx1"/>
                </a:solidFill>
                <a:latin typeface="+mn-ea"/>
                <a:ea typeface="+mn-ea"/>
                <a:cs typeface="+mn-ea"/>
              </a:rPr>
              <a:t>金额：</a:t>
            </a:r>
            <a:r>
              <a:rPr lang="zh-CN" altLang="en-US" sz="2400" dirty="0">
                <a:solidFill>
                  <a:schemeClr val="tx1"/>
                </a:solidFill>
                <a:latin typeface="+mn-ea"/>
                <a:ea typeface="+mn-ea"/>
                <a:cs typeface="+mn-ea"/>
              </a:rPr>
              <a:t>据实填报申请预算</a:t>
            </a:r>
            <a:r>
              <a:rPr lang="zh-CN" altLang="en-US" sz="2400" dirty="0" smtClean="0">
                <a:solidFill>
                  <a:schemeClr val="tx1"/>
                </a:solidFill>
                <a:latin typeface="+mn-ea"/>
                <a:ea typeface="+mn-ea"/>
                <a:cs typeface="+mn-ea"/>
              </a:rPr>
              <a:t>金额。</a:t>
            </a:r>
            <a:endParaRPr lang="en-US" altLang="zh-CN" sz="2400" dirty="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a:solidFill>
                  <a:schemeClr val="tx1"/>
                </a:solidFill>
                <a:latin typeface="+mn-ea"/>
                <a:ea typeface="+mn-ea"/>
                <a:cs typeface="+mn-ea"/>
              </a:rPr>
              <a:t>年度总体目标：</a:t>
            </a:r>
            <a:r>
              <a:rPr lang="zh-CN" altLang="en-US" sz="2400" dirty="0">
                <a:solidFill>
                  <a:schemeClr val="tx1"/>
                </a:solidFill>
                <a:latin typeface="+mn-ea"/>
                <a:ea typeface="+mn-ea"/>
                <a:cs typeface="+mn-ea"/>
              </a:rPr>
              <a:t>填写子活动实施拟完成的总体</a:t>
            </a:r>
            <a:r>
              <a:rPr lang="zh-CN" altLang="en-US" sz="2400" dirty="0" smtClean="0">
                <a:solidFill>
                  <a:schemeClr val="tx1"/>
                </a:solidFill>
                <a:latin typeface="+mn-ea"/>
                <a:ea typeface="+mn-ea"/>
                <a:cs typeface="+mn-ea"/>
              </a:rPr>
              <a:t>目标。</a:t>
            </a:r>
            <a:endParaRPr lang="en-US" altLang="zh-CN" sz="2400" dirty="0">
              <a:solidFill>
                <a:schemeClr val="tx1"/>
              </a:solidFill>
              <a:latin typeface="+mn-ea"/>
              <a:ea typeface="+mn-ea"/>
              <a:cs typeface="+mn-ea"/>
            </a:endParaRPr>
          </a:p>
          <a:p>
            <a:pPr marL="342900" indent="-342900" algn="just" eaLnBrk="1" latinLnBrk="0" hangingPunct="1">
              <a:lnSpc>
                <a:spcPct val="150000"/>
              </a:lnSpc>
              <a:buFont typeface="Wingdings" panose="05000000000000000000" pitchFamily="2" charset="2"/>
              <a:buChar char="l"/>
            </a:pPr>
            <a:r>
              <a:rPr lang="zh-CN" altLang="en-US" sz="2400" b="1" dirty="0">
                <a:solidFill>
                  <a:schemeClr val="tx1"/>
                </a:solidFill>
                <a:latin typeface="+mn-ea"/>
                <a:ea typeface="+mn-ea"/>
                <a:cs typeface="+mn-ea"/>
              </a:rPr>
              <a:t>绩效指标</a:t>
            </a:r>
            <a:r>
              <a:rPr lang="zh-CN" altLang="en-US" sz="2400" dirty="0">
                <a:solidFill>
                  <a:schemeClr val="tx1"/>
                </a:solidFill>
                <a:latin typeface="+mn-ea"/>
                <a:ea typeface="+mn-ea"/>
                <a:cs typeface="+mn-ea"/>
              </a:rPr>
              <a:t>：按照“一级指标”、“二级指标”、“三级指标”、填写，绩效指标可以参考、</a:t>
            </a:r>
            <a:r>
              <a:rPr lang="en-US" altLang="zh-CN" sz="2400" dirty="0">
                <a:solidFill>
                  <a:schemeClr val="tx1"/>
                </a:solidFill>
                <a:latin typeface="+mn-ea"/>
                <a:ea typeface="+mn-ea"/>
                <a:cs typeface="+mn-ea"/>
              </a:rPr>
              <a:t>《</a:t>
            </a:r>
            <a:r>
              <a:rPr lang="zh-CN" altLang="en-US" sz="2400" dirty="0">
                <a:solidFill>
                  <a:schemeClr val="tx1"/>
                </a:solidFill>
                <a:latin typeface="+mn-ea"/>
                <a:ea typeface="+mn-ea"/>
                <a:cs typeface="+mn-ea"/>
              </a:rPr>
              <a:t>中央部门项目支出核心绩效目标和指标设置及</a:t>
            </a:r>
            <a:r>
              <a:rPr lang="zh-CN" altLang="en-US" sz="2400" dirty="0" smtClean="0">
                <a:solidFill>
                  <a:schemeClr val="tx1"/>
                </a:solidFill>
                <a:latin typeface="+mn-ea"/>
                <a:ea typeface="+mn-ea"/>
                <a:cs typeface="+mn-ea"/>
              </a:rPr>
              <a:t>取值</a:t>
            </a:r>
            <a:r>
              <a:rPr lang="zh-CN" altLang="en-US" sz="2400" dirty="0">
                <a:solidFill>
                  <a:schemeClr val="tx1"/>
                </a:solidFill>
                <a:latin typeface="+mn-ea"/>
                <a:ea typeface="+mn-ea"/>
                <a:cs typeface="+mn-ea"/>
              </a:rPr>
              <a:t>指引（试行）</a:t>
            </a:r>
            <a:r>
              <a:rPr lang="en-US" altLang="zh-CN" sz="2400" dirty="0">
                <a:solidFill>
                  <a:schemeClr val="tx1"/>
                </a:solidFill>
                <a:latin typeface="+mn-ea"/>
                <a:ea typeface="+mn-ea"/>
                <a:cs typeface="+mn-ea"/>
              </a:rPr>
              <a:t>》</a:t>
            </a:r>
            <a:r>
              <a:rPr lang="zh-CN" altLang="en-US" sz="2400" dirty="0">
                <a:solidFill>
                  <a:schemeClr val="tx1"/>
                </a:solidFill>
                <a:latin typeface="+mn-ea"/>
                <a:ea typeface="+mn-ea"/>
                <a:cs typeface="+mn-ea"/>
              </a:rPr>
              <a:t>（财预</a:t>
            </a:r>
            <a:r>
              <a:rPr lang="en-US" altLang="zh-CN" sz="2400" dirty="0">
                <a:solidFill>
                  <a:schemeClr val="tx1"/>
                </a:solidFill>
                <a:latin typeface="+mn-ea"/>
                <a:ea typeface="+mn-ea"/>
                <a:cs typeface="+mn-ea"/>
              </a:rPr>
              <a:t>〔2021〕101 </a:t>
            </a:r>
            <a:r>
              <a:rPr lang="zh-CN" altLang="en-US" sz="2400" dirty="0" smtClean="0">
                <a:solidFill>
                  <a:schemeClr val="tx1"/>
                </a:solidFill>
                <a:latin typeface="+mn-ea"/>
                <a:ea typeface="+mn-ea"/>
                <a:cs typeface="+mn-ea"/>
              </a:rPr>
              <a:t>号、</a:t>
            </a:r>
            <a:r>
              <a:rPr lang="en-US" altLang="zh-CN" sz="2400" dirty="0" smtClean="0">
                <a:solidFill>
                  <a:schemeClr val="tx1"/>
                </a:solidFill>
                <a:latin typeface="+mn-ea"/>
                <a:ea typeface="+mn-ea"/>
                <a:cs typeface="+mn-ea"/>
              </a:rPr>
              <a:t>《</a:t>
            </a:r>
            <a:r>
              <a:rPr lang="zh-CN" altLang="en-US" sz="2400" dirty="0">
                <a:solidFill>
                  <a:schemeClr val="tx1"/>
                </a:solidFill>
                <a:latin typeface="+mn-ea"/>
                <a:ea typeface="+mn-ea"/>
                <a:cs typeface="+mn-ea"/>
              </a:rPr>
              <a:t>中央部门预算绩效目标管理办法</a:t>
            </a:r>
            <a:r>
              <a:rPr lang="en-US" altLang="zh-CN" sz="2400" dirty="0">
                <a:solidFill>
                  <a:schemeClr val="tx1"/>
                </a:solidFill>
                <a:latin typeface="+mn-ea"/>
                <a:ea typeface="+mn-ea"/>
                <a:cs typeface="+mn-ea"/>
              </a:rPr>
              <a:t>》</a:t>
            </a:r>
            <a:r>
              <a:rPr lang="zh-CN" altLang="en-US" sz="2400" dirty="0">
                <a:solidFill>
                  <a:schemeClr val="tx1"/>
                </a:solidFill>
                <a:latin typeface="+mn-ea"/>
                <a:ea typeface="+mn-ea"/>
                <a:cs typeface="+mn-ea"/>
              </a:rPr>
              <a:t>（财预</a:t>
            </a:r>
            <a:r>
              <a:rPr lang="en-US" altLang="zh-CN" sz="2400" dirty="0">
                <a:solidFill>
                  <a:schemeClr val="tx1"/>
                </a:solidFill>
                <a:latin typeface="+mn-ea"/>
                <a:ea typeface="+mn-ea"/>
                <a:cs typeface="+mn-ea"/>
              </a:rPr>
              <a:t>【2015】88</a:t>
            </a:r>
            <a:r>
              <a:rPr lang="zh-CN" altLang="en-US" sz="2400" dirty="0">
                <a:solidFill>
                  <a:schemeClr val="tx1"/>
                </a:solidFill>
                <a:latin typeface="+mn-ea"/>
                <a:ea typeface="+mn-ea"/>
                <a:cs typeface="+mn-ea"/>
              </a:rPr>
              <a:t>号）</a:t>
            </a:r>
            <a:r>
              <a:rPr lang="zh-CN" altLang="en-US" sz="2400" dirty="0" smtClean="0">
                <a:solidFill>
                  <a:schemeClr val="tx1"/>
                </a:solidFill>
                <a:latin typeface="+mn-ea"/>
                <a:ea typeface="+mn-ea"/>
                <a:cs typeface="+mn-ea"/>
              </a:rPr>
              <a:t>。</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297" y="1093490"/>
            <a:ext cx="5804243" cy="8469167"/>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981001" y="1279542"/>
            <a:ext cx="2457410" cy="602729"/>
          </a:xfrm>
          <a:prstGeom prst="rect">
            <a:avLst/>
          </a:prstGeom>
        </p:spPr>
        <p:txBody>
          <a:bodyPr vert="horz" wrap="square" lIns="0" tIns="0" rIns="0" bIns="0" rtlCol="0">
            <a:spAutoFit/>
          </a:bodyPr>
          <a:lstStyle/>
          <a:p>
            <a:pPr>
              <a:lnSpc>
                <a:spcPts val="4655"/>
              </a:lnSpc>
              <a:spcBef>
                <a:spcPts val="0"/>
              </a:spcBef>
              <a:spcAft>
                <a:spcPts val="0"/>
              </a:spcAft>
            </a:pPr>
            <a:r>
              <a:rPr sz="4465" dirty="0">
                <a:solidFill>
                  <a:srgbClr val="FFFFFF"/>
                </a:solidFill>
                <a:latin typeface="NWLJVL+MicrosoftYaHei-Bold"/>
                <a:cs typeface="NWLJVL+MicrosoftYaHei-Bold"/>
              </a:rPr>
              <a:t>项目申报</a:t>
            </a:r>
          </a:p>
        </p:txBody>
      </p:sp>
      <p:sp>
        <p:nvSpPr>
          <p:cNvPr id="7" name="矩形 5"/>
          <p:cNvSpPr>
            <a:spLocks noChangeArrowheads="1"/>
          </p:cNvSpPr>
          <p:nvPr/>
        </p:nvSpPr>
        <p:spPr bwMode="auto">
          <a:xfrm>
            <a:off x="584842" y="1093490"/>
            <a:ext cx="14438608" cy="1037828"/>
          </a:xfrm>
          <a:prstGeom prst="rect">
            <a:avLst/>
          </a:prstGeom>
          <a:solidFill>
            <a:srgbClr val="F6E6F1"/>
          </a:solidFill>
          <a:ln w="25400" algn="ctr">
            <a:noFill/>
            <a:miter lim="800000"/>
          </a:ln>
        </p:spPr>
        <p:txBody>
          <a:bodyPr lIns="113404" tIns="56701" rIns="113404" bIns="56701" anchor="ctr"/>
          <a:lstStyle/>
          <a:p>
            <a:pPr algn="ctr" defTabSz="1975485"/>
            <a:endParaRPr lang="zh-CN" altLang="en-US" sz="4340">
              <a:solidFill>
                <a:srgbClr val="FFFFFF"/>
              </a:solidFill>
              <a:latin typeface="Calibri" panose="020F0502020204030204" pitchFamily="34" charset="0"/>
            </a:endParaRPr>
          </a:p>
        </p:txBody>
      </p:sp>
      <p:sp>
        <p:nvSpPr>
          <p:cNvPr id="14" name="文本框 13"/>
          <p:cNvSpPr txBox="1"/>
          <p:nvPr/>
        </p:nvSpPr>
        <p:spPr>
          <a:xfrm>
            <a:off x="7025365" y="2220634"/>
            <a:ext cx="7713799" cy="3969385"/>
          </a:xfrm>
          <a:prstGeom prst="rect">
            <a:avLst/>
          </a:prstGeom>
          <a:noFill/>
        </p:spPr>
        <p:txBody>
          <a:bodyPr wrap="square" rtlCol="0">
            <a:spAutoFit/>
          </a:bodyPr>
          <a:lstStyle/>
          <a:p>
            <a:pPr marL="457200" indent="-457200" algn="just">
              <a:lnSpc>
                <a:spcPct val="150000"/>
              </a:lnSpc>
              <a:buFont typeface="Wingdings" panose="05000000000000000000" pitchFamily="2" charset="2"/>
              <a:buChar char="l"/>
            </a:pPr>
            <a:r>
              <a:rPr lang="zh-CN" altLang="en-US" sz="2800" dirty="0" smtClean="0">
                <a:latin typeface="+mn-ea"/>
                <a:ea typeface="+mn-ea"/>
              </a:rPr>
              <a:t>绩效指标</a:t>
            </a:r>
            <a:r>
              <a:rPr lang="zh-CN" altLang="en-US" sz="2800" dirty="0">
                <a:latin typeface="+mn-ea"/>
                <a:ea typeface="+mn-ea"/>
              </a:rPr>
              <a:t>设定要科学合理、量化可评，并充分考虑指标来源、指标值的设定依据等</a:t>
            </a:r>
            <a:r>
              <a:rPr lang="zh-CN" altLang="en-US" sz="2800" dirty="0" smtClean="0">
                <a:latin typeface="+mn-ea"/>
                <a:ea typeface="+mn-ea"/>
              </a:rPr>
              <a:t>。</a:t>
            </a:r>
            <a:endParaRPr lang="en-US" altLang="zh-CN" sz="2800" dirty="0" smtClean="0">
              <a:latin typeface="+mn-ea"/>
              <a:ea typeface="+mn-ea"/>
            </a:endParaRPr>
          </a:p>
          <a:p>
            <a:pPr marL="457200" indent="-457200" algn="just">
              <a:lnSpc>
                <a:spcPct val="150000"/>
              </a:lnSpc>
              <a:buFont typeface="Wingdings" panose="05000000000000000000" pitchFamily="2" charset="2"/>
              <a:buChar char="l"/>
            </a:pPr>
            <a:r>
              <a:rPr lang="zh-CN" altLang="en-US" sz="2800" dirty="0" smtClean="0">
                <a:latin typeface="+mn-ea"/>
                <a:ea typeface="+mn-ea"/>
              </a:rPr>
              <a:t>项目</a:t>
            </a:r>
            <a:r>
              <a:rPr lang="zh-CN" altLang="en-US" sz="2800" dirty="0">
                <a:latin typeface="+mn-ea"/>
                <a:ea typeface="+mn-ea"/>
              </a:rPr>
              <a:t>执行完毕，依据此指标进行考核。具体指标设置可参考绩效目标申报</a:t>
            </a:r>
            <a:r>
              <a:rPr lang="zh-CN" altLang="en-US" sz="2800" dirty="0" smtClean="0">
                <a:latin typeface="+mn-ea"/>
                <a:ea typeface="+mn-ea"/>
              </a:rPr>
              <a:t>模板。</a:t>
            </a:r>
            <a:endParaRPr lang="en-US" altLang="zh-CN" sz="2800" dirty="0">
              <a:latin typeface="+mn-ea"/>
              <a:ea typeface="+mn-ea"/>
            </a:endParaRPr>
          </a:p>
          <a:p>
            <a:pPr marL="457200" indent="-457200" algn="just">
              <a:lnSpc>
                <a:spcPct val="150000"/>
              </a:lnSpc>
              <a:buFont typeface="Wingdings" panose="05000000000000000000" pitchFamily="2" charset="2"/>
              <a:buChar char="l"/>
            </a:pPr>
            <a:r>
              <a:rPr lang="zh-CN" altLang="en-US" sz="2800" dirty="0" smtClean="0">
                <a:latin typeface="+mn-ea"/>
                <a:ea typeface="+mn-ea"/>
              </a:rPr>
              <a:t>子</a:t>
            </a:r>
            <a:r>
              <a:rPr lang="zh-CN" altLang="en-US" sz="2800" dirty="0">
                <a:latin typeface="+mn-ea"/>
                <a:ea typeface="+mn-ea"/>
              </a:rPr>
              <a:t>活动支出绩效目标申报表的活动金额、年度目标、绩效指标应根据评审结果进行调整。</a:t>
            </a:r>
            <a:endParaRPr lang="en-US" altLang="zh-CN" sz="2800" dirty="0">
              <a:latin typeface="+mn-ea"/>
              <a:ea typeface="+mn-ea"/>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584" y="1110510"/>
            <a:ext cx="6429465" cy="736083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0981001" y="1279542"/>
            <a:ext cx="2457410" cy="602729"/>
          </a:xfrm>
          <a:prstGeom prst="rect">
            <a:avLst/>
          </a:prstGeom>
        </p:spPr>
        <p:txBody>
          <a:bodyPr vert="horz" wrap="square" lIns="0" tIns="0" rIns="0" bIns="0" rtlCol="0">
            <a:spAutoFit/>
          </a:bodyPr>
          <a:lstStyle/>
          <a:p>
            <a:pPr>
              <a:lnSpc>
                <a:spcPts val="4655"/>
              </a:lnSpc>
              <a:spcBef>
                <a:spcPts val="0"/>
              </a:spcBef>
              <a:spcAft>
                <a:spcPts val="0"/>
              </a:spcAft>
            </a:pPr>
            <a:r>
              <a:rPr sz="4465" dirty="0">
                <a:solidFill>
                  <a:srgbClr val="FFFFFF"/>
                </a:solidFill>
                <a:latin typeface="NWLJVL+MicrosoftYaHei-Bold"/>
                <a:cs typeface="NWLJVL+MicrosoftYaHei-Bold"/>
              </a:rPr>
              <a:t>项目申报</a:t>
            </a:r>
          </a:p>
        </p:txBody>
      </p:sp>
      <p:sp>
        <p:nvSpPr>
          <p:cNvPr id="6" name="矩形 5"/>
          <p:cNvSpPr>
            <a:spLocks noChangeArrowheads="1"/>
          </p:cNvSpPr>
          <p:nvPr/>
        </p:nvSpPr>
        <p:spPr bwMode="auto">
          <a:xfrm>
            <a:off x="584842" y="1093490"/>
            <a:ext cx="14438608" cy="1037828"/>
          </a:xfrm>
          <a:prstGeom prst="rect">
            <a:avLst/>
          </a:prstGeom>
          <a:solidFill>
            <a:srgbClr val="F6E6F1"/>
          </a:solidFill>
          <a:ln w="25400" algn="ctr">
            <a:noFill/>
            <a:miter lim="800000"/>
          </a:ln>
        </p:spPr>
        <p:txBody>
          <a:bodyPr lIns="113404" tIns="56701" rIns="113404" bIns="56701" anchor="ctr"/>
          <a:lstStyle/>
          <a:p>
            <a:pPr algn="ctr" defTabSz="1975485"/>
            <a:endParaRPr lang="zh-CN" altLang="en-US" sz="4340">
              <a:solidFill>
                <a:srgbClr val="FFFFFF"/>
              </a:solidFill>
              <a:latin typeface="Calibri" panose="020F0502020204030204" pitchFamily="34" charset="0"/>
            </a:endParaRPr>
          </a:p>
        </p:txBody>
      </p:sp>
      <p:pic>
        <p:nvPicPr>
          <p:cNvPr id="4" name="图片 3"/>
          <p:cNvPicPr>
            <a:picLocks noChangeAspect="1"/>
          </p:cNvPicPr>
          <p:nvPr/>
        </p:nvPicPr>
        <p:blipFill>
          <a:blip r:embed="rId2"/>
          <a:stretch>
            <a:fillRect/>
          </a:stretch>
        </p:blipFill>
        <p:spPr>
          <a:xfrm>
            <a:off x="-26194" y="954212"/>
            <a:ext cx="6828571" cy="8066667"/>
          </a:xfrm>
          <a:prstGeom prst="rect">
            <a:avLst/>
          </a:prstGeom>
        </p:spPr>
      </p:pic>
      <p:pic>
        <p:nvPicPr>
          <p:cNvPr id="8" name="图片 7"/>
          <p:cNvPicPr>
            <a:picLocks noChangeAspect="1"/>
          </p:cNvPicPr>
          <p:nvPr/>
        </p:nvPicPr>
        <p:blipFill>
          <a:blip r:embed="rId3"/>
          <a:stretch>
            <a:fillRect/>
          </a:stretch>
        </p:blipFill>
        <p:spPr>
          <a:xfrm>
            <a:off x="7822104" y="810196"/>
            <a:ext cx="6761905" cy="7580952"/>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矩形 5"/>
          <p:cNvSpPr>
            <a:spLocks noChangeArrowheads="1"/>
          </p:cNvSpPr>
          <p:nvPr/>
        </p:nvSpPr>
        <p:spPr bwMode="auto">
          <a:xfrm>
            <a:off x="-7050" y="103329"/>
            <a:ext cx="15122525" cy="1423968"/>
          </a:xfrm>
          <a:prstGeom prst="rect">
            <a:avLst/>
          </a:prstGeom>
          <a:solidFill>
            <a:srgbClr val="F6E6F1"/>
          </a:solidFill>
          <a:ln w="25400" algn="ctr">
            <a:noFill/>
            <a:miter lim="800000"/>
          </a:ln>
        </p:spPr>
        <p:txBody>
          <a:bodyPr lIns="91428" tIns="45713" rIns="91428" bIns="45713" anchor="ctr"/>
          <a:lstStyle/>
          <a:p>
            <a:pPr algn="ctr" defTabSz="1592580"/>
            <a:endParaRPr lang="zh-CN" altLang="en-US" sz="3500">
              <a:solidFill>
                <a:srgbClr val="FFFFFF"/>
              </a:solidFill>
              <a:latin typeface="Calibri" panose="020F0502020204030204" pitchFamily="34" charset="0"/>
            </a:endParaRPr>
          </a:p>
        </p:txBody>
      </p:sp>
      <p:sp>
        <p:nvSpPr>
          <p:cNvPr id="16390" name="Rectangle 19"/>
          <p:cNvSpPr>
            <a:spLocks noChangeArrowheads="1"/>
          </p:cNvSpPr>
          <p:nvPr/>
        </p:nvSpPr>
        <p:spPr bwMode="auto">
          <a:xfrm>
            <a:off x="46145" y="112296"/>
            <a:ext cx="360363" cy="1433504"/>
          </a:xfrm>
          <a:prstGeom prst="rect">
            <a:avLst/>
          </a:prstGeom>
          <a:solidFill>
            <a:srgbClr val="812F6A"/>
          </a:solidFill>
          <a:ln w="9525">
            <a:solidFill>
              <a:srgbClr val="812F6A"/>
            </a:solidFill>
            <a:miter lim="800000"/>
          </a:ln>
        </p:spPr>
        <p:txBody>
          <a:bodyPr wrap="none" anchor="ctr"/>
          <a:lstStyle/>
          <a:p>
            <a:endParaRPr lang="zh-CN" altLang="en-US"/>
          </a:p>
        </p:txBody>
      </p:sp>
      <p:sp>
        <p:nvSpPr>
          <p:cNvPr id="16391" name="Rectangle 20"/>
          <p:cNvSpPr>
            <a:spLocks noChangeArrowheads="1"/>
          </p:cNvSpPr>
          <p:nvPr/>
        </p:nvSpPr>
        <p:spPr bwMode="auto">
          <a:xfrm>
            <a:off x="569466" y="112296"/>
            <a:ext cx="144463" cy="1433504"/>
          </a:xfrm>
          <a:prstGeom prst="rect">
            <a:avLst/>
          </a:prstGeom>
          <a:solidFill>
            <a:srgbClr val="812F6A"/>
          </a:solidFill>
          <a:ln w="9525">
            <a:noFill/>
            <a:miter lim="800000"/>
          </a:ln>
        </p:spPr>
        <p:txBody>
          <a:bodyPr wrap="none" anchor="ctr"/>
          <a:lstStyle/>
          <a:p>
            <a:endParaRPr lang="zh-CN" altLang="en-US"/>
          </a:p>
        </p:txBody>
      </p:sp>
      <p:sp>
        <p:nvSpPr>
          <p:cNvPr id="16388" name="矩形 7"/>
          <p:cNvSpPr>
            <a:spLocks noChangeArrowheads="1"/>
          </p:cNvSpPr>
          <p:nvPr/>
        </p:nvSpPr>
        <p:spPr bwMode="auto">
          <a:xfrm>
            <a:off x="1346156" y="2989246"/>
            <a:ext cx="12697460" cy="7099935"/>
          </a:xfrm>
          <a:prstGeom prst="rect">
            <a:avLst/>
          </a:prstGeom>
          <a:noFill/>
          <a:ln w="25400" algn="ctr">
            <a:noFill/>
            <a:miter lim="800000"/>
          </a:ln>
        </p:spPr>
        <p:txBody>
          <a:bodyPr lIns="90770" tIns="45384" rIns="90770" bIns="45384" anchor="ctr"/>
          <a:lstStyle/>
          <a:p>
            <a:pPr marL="536575" indent="-536575">
              <a:lnSpc>
                <a:spcPct val="150000"/>
              </a:lnSpc>
              <a:spcAft>
                <a:spcPts val="1200"/>
              </a:spcAft>
              <a:defRPr/>
            </a:pPr>
            <a:endParaRPr lang="zh-CN" altLang="en-US" sz="3600" dirty="0">
              <a:solidFill>
                <a:schemeClr val="bg1">
                  <a:lumMod val="50000"/>
                </a:schemeClr>
              </a:solidFill>
              <a:ea typeface="黑体" panose="02010609060101010101" pitchFamily="49" charset="-122"/>
              <a:cs typeface="Times New Roman" panose="02020603050405020304" pitchFamily="18" charset="0"/>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254" y="8177310"/>
            <a:ext cx="9650756" cy="251609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42606" y="234132"/>
            <a:ext cx="1377441" cy="1368152"/>
          </a:xfrm>
          <a:prstGeom prst="rect">
            <a:avLst/>
          </a:prstGeom>
        </p:spPr>
      </p:pic>
      <p:sp>
        <p:nvSpPr>
          <p:cNvPr id="10" name="矩形 6"/>
          <p:cNvSpPr>
            <a:spLocks noChangeArrowheads="1"/>
          </p:cNvSpPr>
          <p:nvPr/>
        </p:nvSpPr>
        <p:spPr bwMode="auto">
          <a:xfrm>
            <a:off x="759713" y="-323003"/>
            <a:ext cx="5242560" cy="1720850"/>
          </a:xfrm>
          <a:prstGeom prst="rect">
            <a:avLst/>
          </a:prstGeom>
          <a:noFill/>
          <a:ln w="9525">
            <a:noFill/>
            <a:miter lim="800000"/>
          </a:ln>
        </p:spPr>
        <p:txBody>
          <a:bodyPr wrap="square" lIns="90770" tIns="45384" rIns="90770" bIns="45384">
            <a:spAutoFit/>
          </a:bodyPr>
          <a:lstStyle/>
          <a:p>
            <a:pPr algn="ctr" defTabSz="1592580">
              <a:lnSpc>
                <a:spcPct val="200000"/>
              </a:lnSpc>
            </a:pPr>
            <a:r>
              <a:rPr lang="zh-CN"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参</a:t>
            </a:r>
            <a:r>
              <a:rPr lang="en-US" altLang="zh-CN"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  </a:t>
            </a:r>
            <a:r>
              <a:rPr lang="zh-CN"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考</a:t>
            </a:r>
            <a:r>
              <a:rPr lang="en-US" altLang="zh-CN"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  </a:t>
            </a:r>
            <a:r>
              <a:rPr lang="zh-CN"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文</a:t>
            </a:r>
            <a:r>
              <a:rPr lang="en-US" altLang="zh-CN"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  </a:t>
            </a:r>
            <a:r>
              <a:rPr lang="zh-CN"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件</a:t>
            </a:r>
            <a:r>
              <a:rPr lang="zh-CN" altLang="en-US"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  </a:t>
            </a:r>
          </a:p>
        </p:txBody>
      </p:sp>
      <p:sp>
        <p:nvSpPr>
          <p:cNvPr id="7" name="文本框 6"/>
          <p:cNvSpPr txBox="1"/>
          <p:nvPr/>
        </p:nvSpPr>
        <p:spPr>
          <a:xfrm>
            <a:off x="226326" y="1525126"/>
            <a:ext cx="14295755" cy="9665403"/>
          </a:xfrm>
          <a:prstGeom prst="rect">
            <a:avLst/>
          </a:prstGeom>
          <a:noFill/>
        </p:spPr>
        <p:txBody>
          <a:bodyPr wrap="square" rtlCol="0">
            <a:spAutoFit/>
          </a:bodyPr>
          <a:lstStyle/>
          <a:p>
            <a:pPr marL="0" indent="0" algn="just" eaLnBrk="1" latinLnBrk="0" hangingPunct="1">
              <a:lnSpc>
                <a:spcPct val="150000"/>
              </a:lnSpc>
            </a:pPr>
            <a:r>
              <a:rPr lang="en-US" altLang="zh-CN" sz="2800" dirty="0">
                <a:latin typeface="+mn-ea"/>
                <a:ea typeface="+mn-ea"/>
                <a:cs typeface="+mn-ea"/>
              </a:rPr>
              <a:t>      </a:t>
            </a:r>
            <a:r>
              <a:rPr lang="zh-CN" altLang="en-US" sz="2800" dirty="0">
                <a:latin typeface="+mn-ea"/>
                <a:ea typeface="+mn-ea"/>
                <a:cs typeface="+mn-ea"/>
              </a:rPr>
              <a:t>1.南开大学改善基本办学条件专项资金管理办法（南发字〔2019〕34 号）</a:t>
            </a:r>
          </a:p>
          <a:p>
            <a:pPr marL="0" indent="0" algn="just" eaLnBrk="1" latinLnBrk="0" hangingPunct="1">
              <a:lnSpc>
                <a:spcPct val="150000"/>
              </a:lnSpc>
            </a:pPr>
            <a:r>
              <a:rPr lang="en-US" altLang="zh-CN" sz="2800" dirty="0">
                <a:latin typeface="+mn-ea"/>
                <a:ea typeface="+mn-ea"/>
                <a:cs typeface="+mn-ea"/>
              </a:rPr>
              <a:t>      </a:t>
            </a:r>
            <a:r>
              <a:rPr lang="zh-CN" altLang="en-US" sz="2800" dirty="0">
                <a:latin typeface="+mn-ea"/>
                <a:ea typeface="+mn-ea"/>
                <a:cs typeface="+mn-ea"/>
              </a:rPr>
              <a:t>2.中央高校改善基本办学条件专项资金申报指南（2023年版）</a:t>
            </a:r>
          </a:p>
          <a:p>
            <a:pPr marL="0" indent="0" algn="just" eaLnBrk="1" latinLnBrk="0" hangingPunct="1">
              <a:lnSpc>
                <a:spcPct val="150000"/>
              </a:lnSpc>
            </a:pPr>
            <a:r>
              <a:rPr lang="en-US" altLang="zh-CN" sz="2800" dirty="0">
                <a:latin typeface="+mn-ea"/>
                <a:ea typeface="+mn-ea"/>
                <a:cs typeface="+mn-ea"/>
              </a:rPr>
              <a:t>      </a:t>
            </a:r>
            <a:r>
              <a:rPr lang="zh-CN" altLang="en-US" sz="2800" dirty="0">
                <a:latin typeface="+mn-ea"/>
                <a:ea typeface="+mn-ea"/>
                <a:cs typeface="+mn-ea"/>
              </a:rPr>
              <a:t>3.中央高校改善基本办学条件专项资金子活动申报书（申报单位填报）</a:t>
            </a:r>
          </a:p>
          <a:p>
            <a:pPr marL="0" indent="0" algn="just" eaLnBrk="1" latinLnBrk="0" hangingPunct="1">
              <a:lnSpc>
                <a:spcPct val="150000"/>
              </a:lnSpc>
            </a:pPr>
            <a:r>
              <a:rPr lang="en-US" altLang="zh-CN" sz="2800" dirty="0">
                <a:latin typeface="+mn-ea"/>
                <a:ea typeface="+mn-ea"/>
                <a:cs typeface="+mn-ea"/>
              </a:rPr>
              <a:t>      </a:t>
            </a:r>
            <a:r>
              <a:rPr lang="zh-CN" altLang="en-US" sz="2800" dirty="0">
                <a:latin typeface="+mn-ea"/>
                <a:ea typeface="+mn-ea"/>
                <a:cs typeface="+mn-ea"/>
              </a:rPr>
              <a:t>4.子活动支出绩效目标申报表（申报单位填报）</a:t>
            </a:r>
          </a:p>
          <a:p>
            <a:pPr marL="0" indent="0" algn="just" eaLnBrk="1" latinLnBrk="0" hangingPunct="1">
              <a:lnSpc>
                <a:spcPct val="150000"/>
              </a:lnSpc>
            </a:pPr>
            <a:r>
              <a:rPr lang="zh-CN" altLang="en-US" sz="2800" dirty="0">
                <a:latin typeface="+mn-ea"/>
                <a:ea typeface="+mn-ea"/>
                <a:cs typeface="+mn-ea"/>
              </a:rPr>
              <a:t>      5.南开大学合同管理办法（南发字〔2022〕114 号）</a:t>
            </a:r>
          </a:p>
          <a:p>
            <a:pPr marL="0" indent="0" algn="just" eaLnBrk="1" latinLnBrk="0" hangingPunct="1">
              <a:lnSpc>
                <a:spcPct val="150000"/>
              </a:lnSpc>
            </a:pPr>
            <a:r>
              <a:rPr lang="zh-CN" altLang="en-US" sz="2800" dirty="0">
                <a:latin typeface="+mn-ea"/>
                <a:ea typeface="+mn-ea"/>
                <a:cs typeface="+mn-ea"/>
              </a:rPr>
              <a:t>      6.南开大学修缮工程管理办法（试行）（南发字〔2023〕176 号）</a:t>
            </a:r>
          </a:p>
          <a:p>
            <a:pPr marL="0" indent="0" algn="just" eaLnBrk="1" latinLnBrk="0" hangingPunct="1">
              <a:lnSpc>
                <a:spcPct val="150000"/>
              </a:lnSpc>
            </a:pPr>
            <a:r>
              <a:rPr lang="zh-CN" altLang="en-US" sz="2800" dirty="0">
                <a:latin typeface="+mn-ea"/>
                <a:ea typeface="+mn-ea"/>
                <a:cs typeface="+mn-ea"/>
              </a:rPr>
              <a:t>      7.南开大学修缮工程管理委员会议事规程（试行）（南发字〔2023〕177 号）</a:t>
            </a:r>
          </a:p>
          <a:p>
            <a:pPr marL="0" indent="0" algn="just" eaLnBrk="1" latinLnBrk="0" hangingPunct="1">
              <a:lnSpc>
                <a:spcPct val="150000"/>
              </a:lnSpc>
            </a:pPr>
            <a:r>
              <a:rPr lang="zh-CN" altLang="en-US" sz="2800" dirty="0">
                <a:latin typeface="+mn-ea"/>
                <a:ea typeface="+mn-ea"/>
                <a:cs typeface="+mn-ea"/>
              </a:rPr>
              <a:t>      8.南开大学建设工程管理审计实施办法（南发字〔2024〕57 号）</a:t>
            </a:r>
          </a:p>
          <a:p>
            <a:pPr marL="0" indent="0" algn="just" eaLnBrk="1" latinLnBrk="0" hangingPunct="1">
              <a:lnSpc>
                <a:spcPct val="150000"/>
              </a:lnSpc>
            </a:pPr>
            <a:r>
              <a:rPr lang="zh-CN" altLang="en-US" sz="2800" dirty="0">
                <a:latin typeface="+mn-ea"/>
                <a:ea typeface="+mn-ea"/>
                <a:cs typeface="+mn-ea"/>
              </a:rPr>
              <a:t>      9.南开大学建设工程全过程审计实施细则（南发字〔2024〕60 号）</a:t>
            </a:r>
          </a:p>
          <a:p>
            <a:pPr marL="0" indent="0" algn="just" eaLnBrk="1" latinLnBrk="0" hangingPunct="1">
              <a:lnSpc>
                <a:spcPct val="150000"/>
              </a:lnSpc>
            </a:pPr>
            <a:r>
              <a:rPr lang="zh-CN" altLang="en-US" sz="2800" dirty="0">
                <a:latin typeface="+mn-ea"/>
                <a:ea typeface="+mn-ea"/>
                <a:cs typeface="+mn-ea"/>
              </a:rPr>
              <a:t>      10.南开大学建设工程竣工结算审计实施细则（南发字〔2024〕61 号）</a:t>
            </a:r>
          </a:p>
          <a:p>
            <a:pPr marL="0" indent="0" algn="just" eaLnBrk="1" latinLnBrk="0" hangingPunct="1">
              <a:lnSpc>
                <a:spcPct val="150000"/>
              </a:lnSpc>
            </a:pPr>
            <a:r>
              <a:rPr lang="en-US" altLang="zh-CN" sz="2800" dirty="0">
                <a:latin typeface="+mn-ea"/>
                <a:ea typeface="+mn-ea"/>
                <a:cs typeface="+mn-ea"/>
              </a:rPr>
              <a:t>      11.</a:t>
            </a:r>
            <a:r>
              <a:rPr lang="zh-CN" altLang="en-US" sz="2800" dirty="0" smtClean="0">
                <a:latin typeface="+mn-ea"/>
                <a:ea typeface="+mn-ea"/>
                <a:cs typeface="+mn-ea"/>
                <a:sym typeface="+mn-ea"/>
              </a:rPr>
              <a:t>南开大学文保建筑</a:t>
            </a:r>
            <a:r>
              <a:rPr lang="zh-CN" altLang="en-US" sz="2800" dirty="0" smtClean="0">
                <a:latin typeface="+mn-ea"/>
                <a:ea typeface="+mn-ea"/>
                <a:cs typeface="+mn-ea"/>
                <a:sym typeface="+mn-ea"/>
              </a:rPr>
              <a:t>范围</a:t>
            </a:r>
            <a:endParaRPr lang="en-US" altLang="zh-CN" sz="2800" dirty="0" smtClean="0">
              <a:latin typeface="+mn-ea"/>
              <a:ea typeface="+mn-ea"/>
              <a:cs typeface="+mn-ea"/>
              <a:sym typeface="+mn-ea"/>
            </a:endParaRPr>
          </a:p>
          <a:p>
            <a:pPr marL="0" indent="0" algn="just" eaLnBrk="1" latinLnBrk="0" hangingPunct="1">
              <a:lnSpc>
                <a:spcPct val="150000"/>
              </a:lnSpc>
            </a:pPr>
            <a:r>
              <a:rPr lang="en-US" altLang="zh-CN" sz="2800" dirty="0">
                <a:latin typeface="+mn-ea"/>
                <a:ea typeface="+mn-ea"/>
                <a:cs typeface="+mn-ea"/>
                <a:sym typeface="+mn-ea"/>
              </a:rPr>
              <a:t> </a:t>
            </a:r>
            <a:r>
              <a:rPr lang="en-US" altLang="zh-CN" sz="2800" dirty="0" smtClean="0">
                <a:latin typeface="+mn-ea"/>
                <a:ea typeface="+mn-ea"/>
                <a:cs typeface="+mn-ea"/>
                <a:sym typeface="+mn-ea"/>
              </a:rPr>
              <a:t>     12.</a:t>
            </a:r>
            <a:r>
              <a:rPr lang="zh-CN" altLang="en-US" sz="2800" dirty="0" smtClean="0">
                <a:latin typeface="+mn-ea"/>
                <a:ea typeface="+mn-ea"/>
                <a:cs typeface="+mn-ea"/>
                <a:sym typeface="+mn-ea"/>
              </a:rPr>
              <a:t>中央</a:t>
            </a:r>
            <a:r>
              <a:rPr lang="zh-CN" altLang="en-US" sz="2800" dirty="0">
                <a:latin typeface="+mn-ea"/>
                <a:ea typeface="+mn-ea"/>
                <a:cs typeface="+mn-ea"/>
                <a:sym typeface="+mn-ea"/>
              </a:rPr>
              <a:t>部门项目支出核心绩效指标表</a:t>
            </a:r>
            <a:r>
              <a:rPr lang="en-US" altLang="zh-CN" sz="2800" dirty="0">
                <a:latin typeface="+mn-ea"/>
                <a:ea typeface="+mn-ea"/>
                <a:cs typeface="+mn-ea"/>
                <a:sym typeface="+mn-ea"/>
              </a:rPr>
              <a:t>—</a:t>
            </a:r>
            <a:r>
              <a:rPr lang="zh-CN" altLang="en-US" sz="2800" dirty="0">
                <a:latin typeface="+mn-ea"/>
                <a:ea typeface="+mn-ea"/>
                <a:cs typeface="+mn-ea"/>
                <a:sym typeface="+mn-ea"/>
              </a:rPr>
              <a:t>中央高校改善基本办学条件</a:t>
            </a:r>
            <a:r>
              <a:rPr lang="zh-CN" altLang="en-US" sz="2800" dirty="0" smtClean="0">
                <a:latin typeface="+mn-ea"/>
                <a:ea typeface="+mn-ea"/>
                <a:cs typeface="+mn-ea"/>
                <a:sym typeface="+mn-ea"/>
              </a:rPr>
              <a:t>专项</a:t>
            </a:r>
            <a:endParaRPr lang="en-US" altLang="zh-CN" sz="2800" dirty="0" smtClean="0">
              <a:latin typeface="+mn-ea"/>
              <a:ea typeface="+mn-ea"/>
              <a:cs typeface="+mn-ea"/>
              <a:sym typeface="+mn-ea"/>
            </a:endParaRPr>
          </a:p>
          <a:p>
            <a:pPr algn="just">
              <a:lnSpc>
                <a:spcPct val="150000"/>
              </a:lnSpc>
            </a:pPr>
            <a:r>
              <a:rPr lang="en-US" altLang="zh-CN" sz="2800" dirty="0">
                <a:latin typeface="+mn-ea"/>
                <a:ea typeface="+mn-ea"/>
                <a:cs typeface="+mn-ea"/>
                <a:sym typeface="+mn-ea"/>
              </a:rPr>
              <a:t> </a:t>
            </a:r>
            <a:r>
              <a:rPr lang="en-US" altLang="zh-CN" sz="2800" dirty="0" smtClean="0">
                <a:latin typeface="+mn-ea"/>
                <a:ea typeface="+mn-ea"/>
                <a:cs typeface="+mn-ea"/>
                <a:sym typeface="+mn-ea"/>
              </a:rPr>
              <a:t>     13.</a:t>
            </a:r>
            <a:r>
              <a:rPr lang="zh-CN" altLang="zh-CN" sz="2800" dirty="0">
                <a:latin typeface="+mn-ea"/>
                <a:ea typeface="+mn-ea"/>
              </a:rPr>
              <a:t>关于开展</a:t>
            </a:r>
            <a:r>
              <a:rPr lang="en-US" altLang="zh-CN" sz="2800" dirty="0">
                <a:latin typeface="+mn-ea"/>
                <a:ea typeface="+mn-ea"/>
              </a:rPr>
              <a:t>2025-2027</a:t>
            </a:r>
            <a:r>
              <a:rPr lang="zh-CN" altLang="zh-CN" sz="2800" dirty="0">
                <a:latin typeface="+mn-ea"/>
                <a:ea typeface="+mn-ea"/>
              </a:rPr>
              <a:t>年中央高校改善基本办学</a:t>
            </a:r>
            <a:r>
              <a:rPr lang="zh-CN" altLang="zh-CN" sz="2800" dirty="0" smtClean="0">
                <a:latin typeface="+mn-ea"/>
                <a:ea typeface="+mn-ea"/>
              </a:rPr>
              <a:t>条件专项</a:t>
            </a:r>
            <a:r>
              <a:rPr lang="zh-CN" altLang="zh-CN" sz="2800" dirty="0">
                <a:latin typeface="+mn-ea"/>
                <a:ea typeface="+mn-ea"/>
              </a:rPr>
              <a:t>资金项目申报有关</a:t>
            </a:r>
            <a:r>
              <a:rPr lang="zh-CN" altLang="zh-CN" sz="2800" dirty="0" smtClean="0">
                <a:latin typeface="+mn-ea"/>
                <a:ea typeface="+mn-ea"/>
              </a:rPr>
              <a:t>工作</a:t>
            </a:r>
            <a:endParaRPr lang="en-US" altLang="zh-CN" sz="2800" dirty="0" smtClean="0">
              <a:latin typeface="+mn-ea"/>
              <a:ea typeface="+mn-ea"/>
            </a:endParaRPr>
          </a:p>
          <a:p>
            <a:pPr algn="just">
              <a:lnSpc>
                <a:spcPct val="150000"/>
              </a:lnSpc>
            </a:pPr>
            <a:r>
              <a:rPr lang="en-US" altLang="zh-CN" sz="2800" dirty="0">
                <a:latin typeface="+mn-ea"/>
                <a:ea typeface="+mn-ea"/>
              </a:rPr>
              <a:t> </a:t>
            </a:r>
            <a:r>
              <a:rPr lang="en-US" altLang="zh-CN" sz="2800" dirty="0" smtClean="0">
                <a:latin typeface="+mn-ea"/>
                <a:ea typeface="+mn-ea"/>
              </a:rPr>
              <a:t>        </a:t>
            </a:r>
            <a:r>
              <a:rPr lang="zh-CN" altLang="zh-CN" sz="2800" dirty="0" smtClean="0">
                <a:latin typeface="+mn-ea"/>
                <a:ea typeface="+mn-ea"/>
              </a:rPr>
              <a:t>的通知（</a:t>
            </a:r>
            <a:r>
              <a:rPr lang="zh-CN" altLang="zh-CN" sz="2800" dirty="0">
                <a:latin typeface="+mn-ea"/>
                <a:ea typeface="+mn-ea"/>
              </a:rPr>
              <a:t>南财预〔</a:t>
            </a:r>
            <a:r>
              <a:rPr lang="en-US" altLang="zh-CN" sz="2800" dirty="0">
                <a:latin typeface="+mn-ea"/>
                <a:ea typeface="+mn-ea"/>
              </a:rPr>
              <a:t>2024</a:t>
            </a:r>
            <a:r>
              <a:rPr lang="zh-CN" altLang="zh-CN" sz="2800" dirty="0">
                <a:latin typeface="+mn-ea"/>
                <a:ea typeface="+mn-ea"/>
              </a:rPr>
              <a:t>〕</a:t>
            </a:r>
            <a:r>
              <a:rPr lang="en-US" altLang="zh-CN" sz="2800" dirty="0">
                <a:latin typeface="+mn-ea"/>
                <a:ea typeface="+mn-ea"/>
              </a:rPr>
              <a:t>7</a:t>
            </a:r>
            <a:r>
              <a:rPr lang="zh-CN" altLang="zh-CN" sz="2800" dirty="0">
                <a:latin typeface="+mn-ea"/>
                <a:ea typeface="+mn-ea"/>
              </a:rPr>
              <a:t>号）</a:t>
            </a:r>
          </a:p>
          <a:p>
            <a:pPr marL="0" indent="0" eaLnBrk="1" latinLnBrk="0" hangingPunct="1">
              <a:lnSpc>
                <a:spcPts val="4800"/>
              </a:lnSpc>
            </a:pPr>
            <a:endParaRPr lang="zh-CN" altLang="en-US" dirty="0">
              <a:latin typeface="+mn-ea"/>
              <a:ea typeface="+mn-ea"/>
              <a:cs typeface="+mn-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矩形 5"/>
          <p:cNvSpPr>
            <a:spLocks noChangeArrowheads="1"/>
          </p:cNvSpPr>
          <p:nvPr/>
        </p:nvSpPr>
        <p:spPr bwMode="auto">
          <a:xfrm>
            <a:off x="-12065" y="1751330"/>
            <a:ext cx="15129510" cy="5227955"/>
          </a:xfrm>
          <a:prstGeom prst="rect">
            <a:avLst/>
          </a:prstGeom>
          <a:solidFill>
            <a:srgbClr val="F6E6F1"/>
          </a:solidFill>
          <a:ln w="25400" algn="ctr">
            <a:noFill/>
            <a:miter lim="800000"/>
          </a:ln>
        </p:spPr>
        <p:txBody>
          <a:bodyPr lIns="91428" tIns="45713" rIns="91428" bIns="45713" anchor="ctr"/>
          <a:lstStyle/>
          <a:p>
            <a:pPr algn="ctr" defTabSz="1592580"/>
            <a:endParaRPr lang="zh-CN" altLang="en-US" sz="3500">
              <a:solidFill>
                <a:srgbClr val="FFFFFF"/>
              </a:solidFill>
              <a:latin typeface="Calibri" panose="020F0502020204030204" pitchFamily="34" charset="0"/>
            </a:endParaRPr>
          </a:p>
        </p:txBody>
      </p:sp>
      <p:sp>
        <p:nvSpPr>
          <p:cNvPr id="16390" name="Rectangle 19"/>
          <p:cNvSpPr>
            <a:spLocks noChangeArrowheads="1"/>
          </p:cNvSpPr>
          <p:nvPr/>
        </p:nvSpPr>
        <p:spPr bwMode="auto">
          <a:xfrm>
            <a:off x="0" y="1753235"/>
            <a:ext cx="260985" cy="5226050"/>
          </a:xfrm>
          <a:prstGeom prst="rect">
            <a:avLst/>
          </a:prstGeom>
          <a:solidFill>
            <a:srgbClr val="812F6A"/>
          </a:solidFill>
          <a:ln w="9525">
            <a:solidFill>
              <a:srgbClr val="812F6A"/>
            </a:solidFill>
            <a:miter lim="800000"/>
          </a:ln>
        </p:spPr>
        <p:txBody>
          <a:bodyPr wrap="none" anchor="ctr"/>
          <a:lstStyle/>
          <a:p>
            <a:endParaRPr lang="zh-CN" altLang="en-US"/>
          </a:p>
        </p:txBody>
      </p:sp>
      <p:sp>
        <p:nvSpPr>
          <p:cNvPr id="16391" name="Rectangle 20"/>
          <p:cNvSpPr>
            <a:spLocks noChangeArrowheads="1"/>
          </p:cNvSpPr>
          <p:nvPr/>
        </p:nvSpPr>
        <p:spPr bwMode="auto">
          <a:xfrm>
            <a:off x="431800" y="1753235"/>
            <a:ext cx="76200" cy="5226050"/>
          </a:xfrm>
          <a:prstGeom prst="rect">
            <a:avLst/>
          </a:prstGeom>
          <a:solidFill>
            <a:srgbClr val="812F6A"/>
          </a:solidFill>
          <a:ln w="9525">
            <a:noFill/>
            <a:miter lim="800000"/>
          </a:ln>
        </p:spPr>
        <p:txBody>
          <a:bodyPr wrap="none" anchor="ctr"/>
          <a:lstStyle/>
          <a:p>
            <a:endParaRPr lang="zh-CN" altLang="en-US"/>
          </a:p>
        </p:txBody>
      </p:sp>
      <p:sp>
        <p:nvSpPr>
          <p:cNvPr id="16388" name="矩形 7"/>
          <p:cNvSpPr>
            <a:spLocks noChangeArrowheads="1"/>
          </p:cNvSpPr>
          <p:nvPr/>
        </p:nvSpPr>
        <p:spPr bwMode="auto">
          <a:xfrm>
            <a:off x="1346156" y="2989246"/>
            <a:ext cx="12697460" cy="7099935"/>
          </a:xfrm>
          <a:prstGeom prst="rect">
            <a:avLst/>
          </a:prstGeom>
          <a:noFill/>
          <a:ln w="25400" algn="ctr">
            <a:noFill/>
            <a:miter lim="800000"/>
          </a:ln>
        </p:spPr>
        <p:txBody>
          <a:bodyPr lIns="90770" tIns="45384" rIns="90770" bIns="45384" anchor="ctr"/>
          <a:lstStyle/>
          <a:p>
            <a:pPr marL="536575" indent="-536575">
              <a:lnSpc>
                <a:spcPct val="150000"/>
              </a:lnSpc>
              <a:spcAft>
                <a:spcPts val="1200"/>
              </a:spcAft>
              <a:defRPr/>
            </a:pPr>
            <a:endParaRPr lang="zh-CN" altLang="en-US" sz="3600" dirty="0">
              <a:solidFill>
                <a:schemeClr val="bg1">
                  <a:lumMod val="50000"/>
                </a:schemeClr>
              </a:solidFill>
              <a:ea typeface="黑体" panose="02010609060101010101" pitchFamily="49" charset="-122"/>
              <a:cs typeface="Times New Roman" panose="02020603050405020304" pitchFamily="18" charset="0"/>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254" y="8177310"/>
            <a:ext cx="9650756" cy="251609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42606" y="234132"/>
            <a:ext cx="1377441" cy="1368152"/>
          </a:xfrm>
          <a:prstGeom prst="rect">
            <a:avLst/>
          </a:prstGeom>
        </p:spPr>
      </p:pic>
      <p:sp>
        <p:nvSpPr>
          <p:cNvPr id="10" name="矩形 6"/>
          <p:cNvSpPr>
            <a:spLocks noChangeArrowheads="1"/>
          </p:cNvSpPr>
          <p:nvPr/>
        </p:nvSpPr>
        <p:spPr bwMode="auto">
          <a:xfrm>
            <a:off x="669925" y="1752600"/>
            <a:ext cx="13605510" cy="33907730"/>
          </a:xfrm>
          <a:prstGeom prst="rect">
            <a:avLst/>
          </a:prstGeom>
          <a:noFill/>
          <a:ln w="9525">
            <a:noFill/>
            <a:miter lim="800000"/>
          </a:ln>
        </p:spPr>
        <p:txBody>
          <a:bodyPr wrap="square" lIns="90770" tIns="45384" rIns="90770" bIns="45384">
            <a:noAutofit/>
          </a:bodyPr>
          <a:lstStyle/>
          <a:p>
            <a:pPr marL="0" indent="0" algn="ctr" defTabSz="1592580" eaLnBrk="1" latinLnBrk="0" hangingPunct="1">
              <a:lnSpc>
                <a:spcPct val="150000"/>
              </a:lnSpc>
            </a:pPr>
            <a:r>
              <a:rPr lang="zh-CN" altLang="en-US" sz="3600">
                <a:latin typeface="+mn-ea"/>
                <a:ea typeface="+mn-ea"/>
                <a:cs typeface="+mn-ea"/>
                <a:sym typeface="+mn-ea"/>
              </a:rPr>
              <a:t>申报2025年中央高校改善基本办学条件专项资金项目</a:t>
            </a:r>
            <a:r>
              <a:rPr lang="zh-CN" altLang="en-US" sz="3600" b="1">
                <a:latin typeface="+mn-ea"/>
                <a:ea typeface="+mn-ea"/>
                <a:cs typeface="+mn-ea"/>
                <a:sym typeface="+mn-ea"/>
              </a:rPr>
              <a:t>工作联系人</a:t>
            </a:r>
            <a:r>
              <a:rPr lang="zh-CN" altLang="en-US" sz="3600">
                <a:latin typeface="+mn-ea"/>
                <a:ea typeface="+mn-ea"/>
                <a:cs typeface="+mn-ea"/>
                <a:sym typeface="+mn-ea"/>
              </a:rPr>
              <a:t>：</a:t>
            </a:r>
          </a:p>
          <a:p>
            <a:pPr marL="0" indent="0" algn="ctr" defTabSz="1592580" eaLnBrk="1" latinLnBrk="0" hangingPunct="1">
              <a:lnSpc>
                <a:spcPct val="150000"/>
              </a:lnSpc>
            </a:pPr>
            <a:r>
              <a:rPr lang="en-US" altLang="zh-CN" sz="3600">
                <a:latin typeface="+mn-ea"/>
                <a:ea typeface="+mn-ea"/>
                <a:cs typeface="+mn-ea"/>
                <a:sym typeface="+mn-ea"/>
              </a:rPr>
              <a:t>        </a:t>
            </a:r>
            <a:r>
              <a:rPr lang="zh-CN" altLang="en-US" sz="3600" b="1">
                <a:latin typeface="+mn-ea"/>
                <a:ea typeface="+mn-ea"/>
                <a:cs typeface="+mn-ea"/>
                <a:sym typeface="+mn-ea"/>
              </a:rPr>
              <a:t>耿大鹏  13682080996</a:t>
            </a:r>
            <a:endParaRPr lang="zh-CN" altLang="en-US" sz="3600" b="1">
              <a:latin typeface="+mn-ea"/>
              <a:ea typeface="+mn-ea"/>
              <a:cs typeface="+mn-ea"/>
            </a:endParaRPr>
          </a:p>
          <a:p>
            <a:pPr marL="0" indent="0" algn="ctr" defTabSz="1592580" eaLnBrk="1" latinLnBrk="0" hangingPunct="1">
              <a:lnSpc>
                <a:spcPct val="150000"/>
              </a:lnSpc>
            </a:pPr>
            <a:r>
              <a:rPr lang="zh-CN" altLang="en-US" sz="3600">
                <a:latin typeface="+mn-ea"/>
                <a:ea typeface="+mn-ea"/>
                <a:cs typeface="+mn-ea"/>
                <a:sym typeface="+mn-ea"/>
              </a:rPr>
              <a:t>       </a:t>
            </a:r>
            <a:r>
              <a:rPr lang="zh-CN" altLang="en-US" sz="3600" b="1">
                <a:latin typeface="+mn-ea"/>
                <a:ea typeface="+mn-ea"/>
                <a:cs typeface="+mn-ea"/>
                <a:sym typeface="+mn-ea"/>
              </a:rPr>
              <a:t> 李宜晨  15122397615</a:t>
            </a:r>
          </a:p>
          <a:p>
            <a:pPr marL="0" indent="0" algn="ctr" defTabSz="1592580" eaLnBrk="1" latinLnBrk="0" hangingPunct="1">
              <a:lnSpc>
                <a:spcPct val="150000"/>
              </a:lnSpc>
            </a:pPr>
            <a:r>
              <a:rPr lang="zh-CN" altLang="en-US" sz="3600">
                <a:latin typeface="+mn-ea"/>
                <a:ea typeface="+mn-ea"/>
                <a:cs typeface="+mn-ea"/>
                <a:sym typeface="+mn-ea"/>
              </a:rPr>
              <a:t>中央高校改善基本办学条件专项资金项目申报讲解</a:t>
            </a:r>
            <a:r>
              <a:rPr lang="zh-CN" altLang="en-US" sz="3600" b="1">
                <a:latin typeface="+mn-ea"/>
                <a:ea typeface="+mn-ea"/>
                <a:cs typeface="+mn-ea"/>
                <a:sym typeface="+mn-ea"/>
              </a:rPr>
              <a:t>PPT下载地址</a:t>
            </a:r>
            <a:r>
              <a:rPr lang="zh-CN" altLang="en-US" sz="3600">
                <a:latin typeface="+mn-ea"/>
                <a:ea typeface="+mn-ea"/>
                <a:cs typeface="+mn-ea"/>
                <a:sym typeface="+mn-ea"/>
              </a:rPr>
              <a:t>：</a:t>
            </a:r>
          </a:p>
          <a:p>
            <a:pPr marL="0" indent="0" algn="ctr" defTabSz="1592580" eaLnBrk="1" latinLnBrk="0" hangingPunct="1">
              <a:lnSpc>
                <a:spcPct val="150000"/>
              </a:lnSpc>
            </a:pPr>
            <a:r>
              <a:rPr lang="zh-CN" altLang="en-US" sz="3600">
                <a:latin typeface="+mn-ea"/>
                <a:ea typeface="+mn-ea"/>
                <a:cs typeface="+mn-ea"/>
                <a:sym typeface="+mn-ea"/>
              </a:rPr>
              <a:t>基建保障处官网</a:t>
            </a:r>
            <a:r>
              <a:rPr lang="en-US" altLang="zh-CN" sz="3600">
                <a:latin typeface="+mn-ea"/>
                <a:ea typeface="+mn-ea"/>
                <a:cs typeface="+mn-ea"/>
                <a:sym typeface="+mn-ea"/>
              </a:rPr>
              <a:t>-</a:t>
            </a:r>
            <a:r>
              <a:rPr lang="zh-CN" altLang="en-US" sz="3600">
                <a:latin typeface="+mn-ea"/>
                <a:ea typeface="+mn-ea"/>
                <a:cs typeface="+mn-ea"/>
                <a:sym typeface="+mn-ea"/>
              </a:rPr>
              <a:t>资料下载</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20"/>
          <p:cNvPicPr>
            <a:picLocks noChangeAspect="1" noChangeArrowheads="1"/>
          </p:cNvPicPr>
          <p:nvPr/>
        </p:nvPicPr>
        <p:blipFill>
          <a:blip r:embed="rId2" cstate="print"/>
          <a:srcRect/>
          <a:stretch>
            <a:fillRect/>
          </a:stretch>
        </p:blipFill>
        <p:spPr bwMode="auto">
          <a:xfrm>
            <a:off x="0" y="-18108"/>
            <a:ext cx="15122525" cy="10693400"/>
          </a:xfrm>
          <a:prstGeom prst="rect">
            <a:avLst/>
          </a:prstGeom>
          <a:noFill/>
          <a:ln w="9525">
            <a:noFill/>
            <a:miter lim="800000"/>
            <a:headEnd/>
            <a:tailEnd/>
          </a:ln>
        </p:spPr>
      </p:pic>
      <p:sp>
        <p:nvSpPr>
          <p:cNvPr id="69635" name="Text Box 3"/>
          <p:cNvSpPr txBox="1">
            <a:spLocks noChangeArrowheads="1"/>
          </p:cNvSpPr>
          <p:nvPr/>
        </p:nvSpPr>
        <p:spPr bwMode="auto">
          <a:xfrm>
            <a:off x="6625158" y="6138788"/>
            <a:ext cx="4320480" cy="1070610"/>
          </a:xfrm>
          <a:prstGeom prst="rect">
            <a:avLst/>
          </a:prstGeom>
          <a:noFill/>
          <a:ln w="12700" algn="ctr">
            <a:noFill/>
            <a:miter lim="800000"/>
          </a:ln>
        </p:spPr>
        <p:txBody>
          <a:bodyPr wrap="square" lIns="147511" tIns="73756" rIns="147511" bIns="73756">
            <a:spAutoFit/>
          </a:bodyPr>
          <a:lstStyle/>
          <a:p>
            <a:pPr algn="ctr">
              <a:spcBef>
                <a:spcPct val="50000"/>
              </a:spcBef>
            </a:pPr>
            <a:r>
              <a:rPr lang="en-US" altLang="zh-CN" sz="6000" b="1" dirty="0" smtClean="0">
                <a:solidFill>
                  <a:srgbClr val="840457"/>
                </a:solidFill>
                <a:ea typeface="黑体" panose="02010609060101010101" pitchFamily="49" charset="-122"/>
              </a:rPr>
              <a:t>2024.4.26</a:t>
            </a:r>
            <a:endParaRPr lang="en-US" altLang="zh-CN" sz="6000" b="1" dirty="0">
              <a:solidFill>
                <a:srgbClr val="840457"/>
              </a:solidFill>
              <a:ea typeface="黑体" panose="02010609060101010101" pitchFamily="49" charset="-122"/>
            </a:endParaRPr>
          </a:p>
        </p:txBody>
      </p:sp>
      <p:sp>
        <p:nvSpPr>
          <p:cNvPr id="69636" name="Text Box 4"/>
          <p:cNvSpPr txBox="1">
            <a:spLocks noChangeArrowheads="1"/>
          </p:cNvSpPr>
          <p:nvPr/>
        </p:nvSpPr>
        <p:spPr bwMode="auto">
          <a:xfrm>
            <a:off x="2016646" y="2674566"/>
            <a:ext cx="7632848" cy="2528118"/>
          </a:xfrm>
          <a:prstGeom prst="rect">
            <a:avLst/>
          </a:prstGeom>
          <a:noFill/>
          <a:ln w="9525">
            <a:noFill/>
            <a:miter lim="800000"/>
          </a:ln>
        </p:spPr>
        <p:txBody>
          <a:bodyPr wrap="square" lIns="147511" tIns="73756" rIns="147511" bIns="73756">
            <a:spAutoFit/>
          </a:bodyPr>
          <a:lstStyle/>
          <a:p>
            <a:pPr>
              <a:spcBef>
                <a:spcPct val="50000"/>
              </a:spcBef>
            </a:pPr>
            <a:r>
              <a:rPr lang="zh-CN" altLang="en-US" sz="11600" dirty="0">
                <a:solidFill>
                  <a:srgbClr val="840457"/>
                </a:solidFill>
                <a:ea typeface="华文行楷" panose="02010800040101010101" pitchFamily="2" charset="-122"/>
              </a:rPr>
              <a:t> </a:t>
            </a:r>
            <a:r>
              <a:rPr lang="zh-CN" altLang="en-US" sz="15000" b="1" dirty="0">
                <a:solidFill>
                  <a:srgbClr val="840457"/>
                </a:solidFill>
                <a:latin typeface="华文中宋" panose="02010600040101010101" pitchFamily="2" charset="-122"/>
                <a:ea typeface="华文中宋" panose="02010600040101010101" pitchFamily="2" charset="-122"/>
              </a:rPr>
              <a:t>谢  </a:t>
            </a:r>
            <a:r>
              <a:rPr lang="zh-CN" altLang="en-US" sz="15000" b="1" dirty="0" smtClean="0">
                <a:solidFill>
                  <a:srgbClr val="840457"/>
                </a:solidFill>
                <a:latin typeface="华文中宋" panose="02010600040101010101" pitchFamily="2" charset="-122"/>
                <a:ea typeface="华文中宋" panose="02010600040101010101" pitchFamily="2" charset="-122"/>
              </a:rPr>
              <a:t>谢 ！  </a:t>
            </a:r>
            <a:endParaRPr lang="zh-CN" altLang="en-US" sz="15000" b="1" dirty="0">
              <a:solidFill>
                <a:srgbClr val="840457"/>
              </a:solidFill>
              <a:latin typeface="华文中宋" panose="02010600040101010101" pitchFamily="2" charset="-122"/>
              <a:ea typeface="华文中宋" panose="02010600040101010101" pitchFamily="2" charset="-122"/>
            </a:endParaRPr>
          </a:p>
        </p:txBody>
      </p:sp>
    </p:spTree>
  </p:cSld>
  <p:clrMapOvr>
    <a:masterClrMapping/>
  </p:clrMapOvr>
  <p:transition>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矩形 7"/>
          <p:cNvSpPr>
            <a:spLocks noChangeArrowheads="1"/>
          </p:cNvSpPr>
          <p:nvPr/>
        </p:nvSpPr>
        <p:spPr bwMode="auto">
          <a:xfrm>
            <a:off x="360462" y="1788735"/>
            <a:ext cx="14631492" cy="8038106"/>
          </a:xfrm>
          <a:prstGeom prst="rect">
            <a:avLst/>
          </a:prstGeom>
          <a:noFill/>
          <a:ln w="25400" algn="ctr">
            <a:noFill/>
            <a:miter lim="800000"/>
          </a:ln>
        </p:spPr>
        <p:txBody>
          <a:bodyPr lIns="90770" tIns="45384" rIns="90770" bIns="45384" anchor="ctr"/>
          <a:lstStyle/>
          <a:p>
            <a:pPr marL="0" indent="720090" algn="just" eaLnBrk="1" latinLnBrk="0" hangingPunct="1">
              <a:lnSpc>
                <a:spcPct val="150000"/>
              </a:lnSpc>
            </a:pPr>
            <a:r>
              <a:rPr lang="zh-CN" altLang="en-US" sz="2800" dirty="0">
                <a:latin typeface="+mn-ea"/>
                <a:ea typeface="+mn-ea"/>
                <a:cs typeface="+mn-ea"/>
              </a:rPr>
              <a:t>中央高校改善基本办学条件专项资金（以下简称“专项资金”）用于支持中央高校及附属</a:t>
            </a:r>
            <a:r>
              <a:rPr lang="zh-CN" altLang="en-US" sz="2800" dirty="0" smtClean="0">
                <a:latin typeface="+mn-ea"/>
                <a:ea typeface="+mn-ea"/>
                <a:cs typeface="+mn-ea"/>
              </a:rPr>
              <a:t>中小学校校舍</a:t>
            </a:r>
            <a:r>
              <a:rPr lang="zh-CN" altLang="en-US" sz="2800" dirty="0">
                <a:latin typeface="+mn-ea"/>
                <a:ea typeface="+mn-ea"/>
                <a:cs typeface="+mn-ea"/>
              </a:rPr>
              <a:t>维修改造、仪器设备购置、基础设施改造、基本建设项目的辅助设施和配套工程等</a:t>
            </a:r>
            <a:r>
              <a:rPr lang="zh-CN" altLang="en-US" sz="2800" dirty="0" smtClean="0">
                <a:latin typeface="+mn-ea"/>
                <a:ea typeface="+mn-ea"/>
                <a:cs typeface="+mn-ea"/>
              </a:rPr>
              <a:t>方面。</a:t>
            </a:r>
            <a:endParaRPr lang="en-US" altLang="zh-CN" sz="2800" dirty="0" smtClean="0">
              <a:latin typeface="+mn-ea"/>
              <a:ea typeface="+mn-ea"/>
              <a:cs typeface="+mn-ea"/>
            </a:endParaRPr>
          </a:p>
          <a:p>
            <a:pPr marL="0" indent="720090" algn="just" eaLnBrk="1" latinLnBrk="0" hangingPunct="1">
              <a:lnSpc>
                <a:spcPct val="150000"/>
              </a:lnSpc>
            </a:pPr>
            <a:r>
              <a:rPr lang="zh-CN" altLang="en-US" sz="2800" dirty="0" smtClean="0">
                <a:latin typeface="+mn-ea"/>
                <a:ea typeface="+mn-ea"/>
                <a:cs typeface="+mn-ea"/>
              </a:rPr>
              <a:t>根据</a:t>
            </a:r>
            <a:r>
              <a:rPr lang="en-US" altLang="zh-CN" sz="2800" dirty="0">
                <a:latin typeface="+mn-ea"/>
                <a:ea typeface="+mn-ea"/>
                <a:cs typeface="+mn-ea"/>
              </a:rPr>
              <a:t>《</a:t>
            </a:r>
            <a:r>
              <a:rPr lang="zh-CN" altLang="en-US" sz="2800" dirty="0">
                <a:latin typeface="+mn-ea"/>
                <a:ea typeface="+mn-ea"/>
                <a:cs typeface="+mn-ea"/>
              </a:rPr>
              <a:t>南开大学改善基本办学条件专项资金管理办法</a:t>
            </a:r>
            <a:r>
              <a:rPr lang="en-US" altLang="zh-CN" sz="2800" dirty="0">
                <a:latin typeface="+mn-ea"/>
                <a:ea typeface="+mn-ea"/>
                <a:cs typeface="+mn-ea"/>
              </a:rPr>
              <a:t>》</a:t>
            </a:r>
            <a:r>
              <a:rPr lang="zh-CN" altLang="en-US" sz="2800" dirty="0">
                <a:latin typeface="+mn-ea"/>
                <a:ea typeface="+mn-ea"/>
                <a:cs typeface="+mn-ea"/>
              </a:rPr>
              <a:t>（南发字</a:t>
            </a:r>
            <a:r>
              <a:rPr lang="en-US" altLang="zh-CN" sz="2800" dirty="0">
                <a:latin typeface="+mn-ea"/>
                <a:ea typeface="+mn-ea"/>
                <a:cs typeface="+mn-ea"/>
              </a:rPr>
              <a:t>[2019]34</a:t>
            </a:r>
            <a:r>
              <a:rPr lang="zh-CN" altLang="en-US" sz="2800" dirty="0">
                <a:latin typeface="+mn-ea"/>
                <a:ea typeface="+mn-ea"/>
                <a:cs typeface="+mn-ea"/>
              </a:rPr>
              <a:t>号</a:t>
            </a:r>
            <a:r>
              <a:rPr lang="zh-CN" altLang="en-US" sz="2800" dirty="0" smtClean="0">
                <a:latin typeface="+mn-ea"/>
                <a:ea typeface="+mn-ea"/>
                <a:cs typeface="+mn-ea"/>
              </a:rPr>
              <a:t>），</a:t>
            </a:r>
            <a:r>
              <a:rPr lang="zh-CN" altLang="en-US" sz="2800" b="1" dirty="0" smtClean="0">
                <a:latin typeface="+mn-ea"/>
                <a:ea typeface="+mn-ea"/>
                <a:cs typeface="+mn-ea"/>
              </a:rPr>
              <a:t>基建保障处为房屋</a:t>
            </a:r>
            <a:r>
              <a:rPr lang="zh-CN" altLang="en-US" sz="2800" b="1" dirty="0">
                <a:latin typeface="+mn-ea"/>
                <a:ea typeface="+mn-ea"/>
                <a:cs typeface="+mn-ea"/>
              </a:rPr>
              <a:t>修缮类、基础设施改造类、建设项目配套工程</a:t>
            </a:r>
            <a:r>
              <a:rPr lang="zh-CN" altLang="en-US" sz="2800" b="1" dirty="0" smtClean="0">
                <a:latin typeface="+mn-ea"/>
                <a:ea typeface="+mn-ea"/>
                <a:cs typeface="+mn-ea"/>
              </a:rPr>
              <a:t>类</a:t>
            </a:r>
            <a:r>
              <a:rPr lang="zh-CN" altLang="en-US" sz="2800" b="1" dirty="0">
                <a:latin typeface="+mn-ea"/>
                <a:ea typeface="+mn-ea"/>
                <a:cs typeface="+mn-ea"/>
              </a:rPr>
              <a:t>的</a:t>
            </a:r>
            <a:r>
              <a:rPr lang="zh-CN" altLang="en-US" sz="2800" b="1" dirty="0" smtClean="0">
                <a:latin typeface="+mn-ea"/>
                <a:ea typeface="+mn-ea"/>
                <a:cs typeface="+mn-ea"/>
              </a:rPr>
              <a:t>归口管理部门</a:t>
            </a:r>
            <a:r>
              <a:rPr lang="zh-CN" altLang="en-US" sz="2800" b="1" dirty="0">
                <a:latin typeface="+mn-ea"/>
                <a:ea typeface="+mn-ea"/>
                <a:cs typeface="+mn-ea"/>
              </a:rPr>
              <a:t>。</a:t>
            </a:r>
            <a:endParaRPr lang="en-US" altLang="zh-CN" sz="2800" b="1" dirty="0">
              <a:latin typeface="+mn-ea"/>
              <a:ea typeface="+mn-ea"/>
              <a:cs typeface="+mn-ea"/>
            </a:endParaRPr>
          </a:p>
          <a:p>
            <a:pPr marL="0" algn="just" eaLnBrk="1" latinLnBrk="0" hangingPunct="1">
              <a:lnSpc>
                <a:spcPct val="150000"/>
              </a:lnSpc>
            </a:pPr>
            <a:r>
              <a:rPr lang="zh-CN" altLang="en-US" sz="2800" dirty="0">
                <a:latin typeface="+mn-ea"/>
                <a:ea typeface="+mn-ea"/>
                <a:cs typeface="+mn-ea"/>
              </a:rPr>
              <a:t>   </a:t>
            </a:r>
            <a:r>
              <a:rPr lang="zh-CN" altLang="en-US" sz="2800" dirty="0" smtClean="0">
                <a:latin typeface="+mn-ea"/>
                <a:ea typeface="+mn-ea"/>
                <a:cs typeface="+mn-ea"/>
              </a:rPr>
              <a:t>（</a:t>
            </a:r>
            <a:r>
              <a:rPr lang="zh-CN" altLang="en-US" sz="2800" dirty="0">
                <a:latin typeface="+mn-ea"/>
                <a:ea typeface="+mn-ea"/>
                <a:cs typeface="+mn-ea"/>
              </a:rPr>
              <a:t>一）</a:t>
            </a:r>
            <a:r>
              <a:rPr lang="zh-CN" altLang="en-US" sz="2800" b="1" dirty="0">
                <a:latin typeface="+mn-ea"/>
                <a:ea typeface="+mn-ea"/>
                <a:cs typeface="+mn-ea"/>
              </a:rPr>
              <a:t>房屋修缮：</a:t>
            </a:r>
            <a:r>
              <a:rPr lang="zh-CN" altLang="en-US" sz="2800" dirty="0">
                <a:latin typeface="+mn-ea"/>
                <a:ea typeface="+mn-ea"/>
                <a:cs typeface="+mn-ea"/>
              </a:rPr>
              <a:t>为开展教学、科研、社会服务、文化传承创新等工作所需房屋建筑物的必要维修、加固和改造。</a:t>
            </a:r>
          </a:p>
          <a:p>
            <a:pPr marL="0" algn="just" eaLnBrk="1" latinLnBrk="0" hangingPunct="1">
              <a:lnSpc>
                <a:spcPct val="150000"/>
              </a:lnSpc>
            </a:pPr>
            <a:r>
              <a:rPr lang="zh-CN" altLang="en-US" sz="2800" dirty="0">
                <a:latin typeface="+mn-ea"/>
                <a:ea typeface="+mn-ea"/>
                <a:cs typeface="+mn-ea"/>
              </a:rPr>
              <a:t>　</a:t>
            </a:r>
            <a:r>
              <a:rPr lang="en-US" altLang="zh-CN" sz="2800" dirty="0">
                <a:latin typeface="+mn-ea"/>
                <a:ea typeface="+mn-ea"/>
                <a:cs typeface="+mn-ea"/>
              </a:rPr>
              <a:t> </a:t>
            </a:r>
            <a:r>
              <a:rPr lang="zh-CN" altLang="en-US" sz="2800" dirty="0" smtClean="0">
                <a:latin typeface="+mn-ea"/>
                <a:ea typeface="+mn-ea"/>
                <a:cs typeface="+mn-ea"/>
              </a:rPr>
              <a:t>（</a:t>
            </a:r>
            <a:r>
              <a:rPr lang="zh-CN" altLang="en-US" sz="2800" dirty="0">
                <a:latin typeface="+mn-ea"/>
                <a:ea typeface="+mn-ea"/>
                <a:cs typeface="+mn-ea"/>
              </a:rPr>
              <a:t>二）</a:t>
            </a:r>
            <a:r>
              <a:rPr lang="zh-CN" altLang="en-US" sz="2800" b="1" dirty="0">
                <a:latin typeface="+mn-ea"/>
                <a:ea typeface="+mn-ea"/>
                <a:cs typeface="+mn-ea"/>
              </a:rPr>
              <a:t>基础设施改造：</a:t>
            </a:r>
            <a:r>
              <a:rPr lang="zh-CN" altLang="en-US" sz="2800" dirty="0">
                <a:latin typeface="+mn-ea"/>
                <a:ea typeface="+mn-ea"/>
                <a:cs typeface="+mn-ea"/>
              </a:rPr>
              <a:t>师生正常学习、工作、生活、人身安全等所需的水电气暖、道路</a:t>
            </a:r>
            <a:r>
              <a:rPr lang="zh-CN" altLang="en-US" sz="2800" dirty="0" smtClean="0">
                <a:latin typeface="+mn-ea"/>
                <a:ea typeface="+mn-ea"/>
                <a:cs typeface="+mn-ea"/>
              </a:rPr>
              <a:t>、照明</a:t>
            </a:r>
            <a:r>
              <a:rPr lang="zh-CN" altLang="en-US" sz="2800" dirty="0">
                <a:latin typeface="+mn-ea"/>
                <a:ea typeface="+mn-ea"/>
                <a:cs typeface="+mn-ea"/>
              </a:rPr>
              <a:t>、节能</a:t>
            </a:r>
            <a:r>
              <a:rPr lang="zh-CN" altLang="en-US" sz="2800" dirty="0" smtClean="0">
                <a:latin typeface="+mn-ea"/>
                <a:ea typeface="+mn-ea"/>
                <a:cs typeface="+mn-ea"/>
              </a:rPr>
              <a:t>等</a:t>
            </a:r>
            <a:r>
              <a:rPr lang="zh-CN" altLang="en-US" sz="2800" dirty="0">
                <a:latin typeface="+mn-ea"/>
                <a:ea typeface="+mn-ea"/>
                <a:cs typeface="+mn-ea"/>
              </a:rPr>
              <a:t>基础设施维修改造。</a:t>
            </a:r>
          </a:p>
          <a:p>
            <a:pPr marL="0" algn="just" eaLnBrk="1" latinLnBrk="0" hangingPunct="1">
              <a:lnSpc>
                <a:spcPct val="150000"/>
              </a:lnSpc>
            </a:pPr>
            <a:r>
              <a:rPr lang="zh-CN" altLang="en-US" sz="2800" dirty="0">
                <a:latin typeface="+mn-ea"/>
                <a:ea typeface="+mn-ea"/>
                <a:cs typeface="+mn-ea"/>
              </a:rPr>
              <a:t>　</a:t>
            </a:r>
            <a:r>
              <a:rPr lang="en-US" altLang="zh-CN" sz="2800" dirty="0">
                <a:latin typeface="+mn-ea"/>
                <a:ea typeface="+mn-ea"/>
                <a:cs typeface="+mn-ea"/>
              </a:rPr>
              <a:t> </a:t>
            </a:r>
            <a:r>
              <a:rPr lang="zh-CN" altLang="en-US" sz="2800" dirty="0" smtClean="0">
                <a:latin typeface="+mn-ea"/>
                <a:ea typeface="+mn-ea"/>
                <a:cs typeface="+mn-ea"/>
              </a:rPr>
              <a:t>（三）</a:t>
            </a:r>
            <a:r>
              <a:rPr lang="zh-CN" altLang="en-US" sz="2800" b="1" dirty="0">
                <a:latin typeface="+mn-ea"/>
                <a:ea typeface="+mn-ea"/>
                <a:cs typeface="+mn-ea"/>
              </a:rPr>
              <a:t>建设项目配套工程：</a:t>
            </a:r>
            <a:r>
              <a:rPr lang="zh-CN" altLang="en-US" sz="2800" dirty="0">
                <a:latin typeface="+mn-ea"/>
                <a:ea typeface="+mn-ea"/>
                <a:cs typeface="+mn-ea"/>
              </a:rPr>
              <a:t>重大建设发展项目的装修、装饰、设施配套等辅助设施和配套工程</a:t>
            </a:r>
            <a:r>
              <a:rPr lang="zh-CN" altLang="en-US" sz="2800" dirty="0" smtClean="0">
                <a:latin typeface="+mn-ea"/>
                <a:ea typeface="+mn-ea"/>
                <a:cs typeface="+mn-ea"/>
              </a:rPr>
              <a:t>。</a:t>
            </a:r>
            <a:endParaRPr lang="zh-CN" altLang="en-US" sz="2800" dirty="0">
              <a:latin typeface="+mn-ea"/>
              <a:ea typeface="+mn-ea"/>
              <a:cs typeface="+mn-ea"/>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4" name="TextBox 7"/>
          <p:cNvSpPr txBox="1">
            <a:spLocks noChangeArrowheads="1"/>
          </p:cNvSpPr>
          <p:nvPr/>
        </p:nvSpPr>
        <p:spPr bwMode="auto">
          <a:xfrm>
            <a:off x="523875" y="219075"/>
            <a:ext cx="11933238" cy="1568450"/>
          </a:xfrm>
          <a:prstGeom prst="rect">
            <a:avLst/>
          </a:prstGeom>
          <a:noFill/>
          <a:ln w="9525">
            <a:noFill/>
            <a:miter lim="800000"/>
          </a:ln>
        </p:spPr>
        <p:txBody>
          <a:bodyPr>
            <a:spAutoFit/>
          </a:bodyPr>
          <a:lstStyle/>
          <a:p>
            <a:r>
              <a:rPr lang="zh-CN" altLang="en-US" sz="4800" b="1" dirty="0" smtClean="0">
                <a:solidFill>
                  <a:schemeClr val="bg1"/>
                </a:solidFill>
                <a:latin typeface="华文中宋" panose="02010600040101010101" pitchFamily="2" charset="-122"/>
                <a:ea typeface="华文中宋" panose="02010600040101010101" pitchFamily="2" charset="-122"/>
              </a:rPr>
              <a:t>一、专项资金支持范围</a:t>
            </a:r>
            <a:endParaRPr lang="zh-CN" altLang="en-US" sz="4800" b="1" dirty="0">
              <a:solidFill>
                <a:schemeClr val="bg1"/>
              </a:solidFill>
              <a:latin typeface="华文中宋" panose="02010600040101010101" pitchFamily="2" charset="-122"/>
              <a:ea typeface="华文中宋" panose="02010600040101010101" pitchFamily="2" charset="-122"/>
            </a:endParaRPr>
          </a:p>
          <a:p>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矩形 7"/>
          <p:cNvSpPr>
            <a:spLocks noChangeArrowheads="1"/>
          </p:cNvSpPr>
          <p:nvPr/>
        </p:nvSpPr>
        <p:spPr bwMode="auto">
          <a:xfrm>
            <a:off x="216446" y="1602284"/>
            <a:ext cx="14631492" cy="7632848"/>
          </a:xfrm>
          <a:prstGeom prst="rect">
            <a:avLst/>
          </a:prstGeom>
          <a:noFill/>
          <a:ln w="25400" algn="ctr">
            <a:noFill/>
            <a:miter lim="800000"/>
          </a:ln>
        </p:spPr>
        <p:txBody>
          <a:bodyPr lIns="90770" tIns="45384" rIns="90770" bIns="45384" anchor="ctr"/>
          <a:lstStyle/>
          <a:p>
            <a:pPr marL="0" indent="457200" algn="just" eaLnBrk="1" latinLnBrk="0" hangingPunct="1">
              <a:lnSpc>
                <a:spcPct val="150000"/>
              </a:lnSpc>
            </a:pPr>
            <a:r>
              <a:rPr lang="zh-CN" altLang="en-US" sz="3200" b="1" dirty="0">
                <a:latin typeface="+mn-ea"/>
                <a:ea typeface="+mn-ea"/>
                <a:cs typeface="+mn-ea"/>
              </a:rPr>
              <a:t>一、房屋修缮类</a:t>
            </a:r>
            <a:r>
              <a:rPr lang="zh-CN" altLang="en-US" sz="3200" b="1" dirty="0" smtClean="0">
                <a:latin typeface="+mn-ea"/>
                <a:ea typeface="+mn-ea"/>
                <a:cs typeface="+mn-ea"/>
              </a:rPr>
              <a:t>项目（附件</a:t>
            </a:r>
            <a:r>
              <a:rPr lang="en-US" altLang="zh-CN" sz="3200" b="1" dirty="0" smtClean="0">
                <a:latin typeface="+mn-ea"/>
                <a:ea typeface="+mn-ea"/>
                <a:cs typeface="+mn-ea"/>
              </a:rPr>
              <a:t>2</a:t>
            </a:r>
            <a:r>
              <a:rPr lang="zh-CN" altLang="en-US" sz="3200" b="1" dirty="0" smtClean="0">
                <a:latin typeface="+mn-ea"/>
                <a:ea typeface="+mn-ea"/>
                <a:cs typeface="+mn-ea"/>
              </a:rPr>
              <a:t>：</a:t>
            </a:r>
            <a:r>
              <a:rPr lang="en-US" altLang="zh-CN" sz="3200" b="1" dirty="0" smtClean="0">
                <a:latin typeface="+mn-ea"/>
                <a:ea typeface="+mn-ea"/>
                <a:cs typeface="+mn-ea"/>
              </a:rPr>
              <a:t>2023</a:t>
            </a:r>
            <a:r>
              <a:rPr lang="zh-CN" altLang="en-US" sz="3200" b="1" dirty="0" smtClean="0">
                <a:latin typeface="+mn-ea"/>
                <a:ea typeface="+mn-ea"/>
                <a:cs typeface="+mn-ea"/>
              </a:rPr>
              <a:t>年专项资金</a:t>
            </a:r>
            <a:r>
              <a:rPr lang="en-US" altLang="zh-CN" sz="3200" b="1" dirty="0">
                <a:latin typeface="+mn-ea"/>
                <a:ea typeface="+mn-ea"/>
                <a:cs typeface="+mn-ea"/>
              </a:rPr>
              <a:t>申报指南</a:t>
            </a:r>
            <a:r>
              <a:rPr lang="zh-CN" altLang="en-US" sz="3200" b="1" dirty="0">
                <a:latin typeface="+mn-ea"/>
                <a:ea typeface="+mn-ea"/>
                <a:cs typeface="+mn-ea"/>
              </a:rPr>
              <a:t>）</a:t>
            </a:r>
            <a:endParaRPr lang="en-US" altLang="zh-CN" sz="3200" b="1" dirty="0">
              <a:latin typeface="+mn-ea"/>
              <a:ea typeface="+mn-ea"/>
              <a:cs typeface="+mn-ea"/>
            </a:endParaRPr>
          </a:p>
          <a:p>
            <a:pPr marL="0" indent="457200" algn="just" eaLnBrk="1" latinLnBrk="0" hangingPunct="1">
              <a:lnSpc>
                <a:spcPct val="150000"/>
              </a:lnSpc>
            </a:pPr>
            <a:r>
              <a:rPr lang="en-US" altLang="zh-CN" sz="3200" b="1" dirty="0">
                <a:latin typeface="+mn-ea"/>
                <a:ea typeface="+mn-ea"/>
                <a:cs typeface="+mn-ea"/>
              </a:rPr>
              <a:t>1.</a:t>
            </a:r>
            <a:r>
              <a:rPr lang="zh-CN" altLang="en-US" sz="3200" b="1" dirty="0">
                <a:latin typeface="+mn-ea"/>
                <a:ea typeface="+mn-ea"/>
                <a:cs typeface="+mn-ea"/>
              </a:rPr>
              <a:t>修缮对象</a:t>
            </a:r>
            <a:r>
              <a:rPr lang="zh-CN" altLang="en-US" sz="3200" b="1" dirty="0" smtClean="0">
                <a:latin typeface="+mn-ea"/>
                <a:ea typeface="+mn-ea"/>
                <a:cs typeface="+mn-ea"/>
              </a:rPr>
              <a:t>：</a:t>
            </a:r>
            <a:r>
              <a:rPr lang="zh-CN" altLang="zh-CN" sz="3200" dirty="0" smtClean="0">
                <a:latin typeface="+mn-ea"/>
                <a:ea typeface="+mn-ea"/>
                <a:cs typeface="+mn-ea"/>
              </a:rPr>
              <a:t>存在</a:t>
            </a:r>
            <a:r>
              <a:rPr lang="zh-CN" altLang="zh-CN" sz="3200" dirty="0">
                <a:latin typeface="+mn-ea"/>
                <a:ea typeface="+mn-ea"/>
                <a:cs typeface="+mn-ea"/>
              </a:rPr>
              <a:t>安全隐患的教室、学生宿舍、图书馆、食堂、体育馆、礼堂、学生艺术场馆等房屋，以及标志性建筑、文物保护建筑、古旧建筑</a:t>
            </a:r>
            <a:r>
              <a:rPr lang="zh-CN" altLang="en-US" sz="3200" dirty="0">
                <a:latin typeface="+mn-ea"/>
                <a:ea typeface="+mn-ea"/>
                <a:cs typeface="+mn-ea"/>
              </a:rPr>
              <a:t>。</a:t>
            </a:r>
            <a:endParaRPr lang="en-US" altLang="zh-CN" sz="3200" dirty="0">
              <a:latin typeface="+mn-ea"/>
              <a:ea typeface="+mn-ea"/>
              <a:cs typeface="+mn-ea"/>
            </a:endParaRPr>
          </a:p>
          <a:p>
            <a:pPr marL="0" indent="457200" algn="just" eaLnBrk="1" latinLnBrk="0" hangingPunct="1">
              <a:lnSpc>
                <a:spcPct val="150000"/>
              </a:lnSpc>
            </a:pPr>
            <a:r>
              <a:rPr lang="en-US" altLang="zh-CN" sz="3200" b="1" dirty="0">
                <a:latin typeface="+mn-ea"/>
                <a:ea typeface="+mn-ea"/>
                <a:cs typeface="+mn-ea"/>
              </a:rPr>
              <a:t>2.</a:t>
            </a:r>
            <a:r>
              <a:rPr lang="zh-CN" altLang="en-US" sz="3200" b="1" dirty="0">
                <a:latin typeface="+mn-ea"/>
                <a:ea typeface="+mn-ea"/>
                <a:cs typeface="+mn-ea"/>
              </a:rPr>
              <a:t>修缮内容</a:t>
            </a:r>
            <a:r>
              <a:rPr lang="zh-CN" altLang="en-US" sz="3200" b="1" dirty="0" smtClean="0">
                <a:latin typeface="+mn-ea"/>
                <a:ea typeface="+mn-ea"/>
                <a:cs typeface="+mn-ea"/>
              </a:rPr>
              <a:t>：</a:t>
            </a:r>
            <a:r>
              <a:rPr lang="zh-CN" altLang="en-US" sz="3200" dirty="0" smtClean="0">
                <a:latin typeface="+mn-ea"/>
                <a:ea typeface="+mn-ea"/>
                <a:cs typeface="+mn-ea"/>
              </a:rPr>
              <a:t>屋面</a:t>
            </a:r>
            <a:r>
              <a:rPr lang="zh-CN" altLang="en-US" sz="3200" dirty="0">
                <a:latin typeface="+mn-ea"/>
                <a:ea typeface="+mn-ea"/>
                <a:cs typeface="+mn-ea"/>
              </a:rPr>
              <a:t>修缮、室内外装修、节能改造</a:t>
            </a:r>
            <a:r>
              <a:rPr lang="zh-CN" altLang="en-US" sz="3200" dirty="0" smtClean="0">
                <a:latin typeface="+mn-ea"/>
                <a:ea typeface="+mn-ea"/>
                <a:cs typeface="+mn-ea"/>
              </a:rPr>
              <a:t>、电气设施</a:t>
            </a:r>
            <a:r>
              <a:rPr lang="zh-CN" altLang="en-US" sz="3200" dirty="0">
                <a:latin typeface="+mn-ea"/>
                <a:ea typeface="+mn-ea"/>
                <a:cs typeface="+mn-ea"/>
              </a:rPr>
              <a:t>修缮、给排水修缮、暖通修缮</a:t>
            </a:r>
            <a:r>
              <a:rPr lang="zh-CN" altLang="en-US" sz="3200" dirty="0" smtClean="0">
                <a:latin typeface="+mn-ea"/>
                <a:ea typeface="+mn-ea"/>
                <a:cs typeface="+mn-ea"/>
              </a:rPr>
              <a:t>等。</a:t>
            </a:r>
            <a:endParaRPr lang="en-US" altLang="zh-CN" sz="3200" dirty="0" smtClean="0">
              <a:latin typeface="+mn-ea"/>
              <a:ea typeface="+mn-ea"/>
              <a:cs typeface="+mn-ea"/>
            </a:endParaRPr>
          </a:p>
          <a:p>
            <a:pPr marL="0" indent="457200" algn="just" eaLnBrk="1" latinLnBrk="0" hangingPunct="1">
              <a:lnSpc>
                <a:spcPct val="150000"/>
              </a:lnSpc>
            </a:pPr>
            <a:r>
              <a:rPr lang="en-US" altLang="zh-CN" sz="3200" b="1" dirty="0" smtClean="0">
                <a:latin typeface="+mn-ea"/>
                <a:ea typeface="+mn-ea"/>
                <a:cs typeface="+mn-ea"/>
              </a:rPr>
              <a:t>3.</a:t>
            </a:r>
            <a:r>
              <a:rPr lang="zh-CN" altLang="en-US" sz="3200" b="1" dirty="0" smtClean="0">
                <a:latin typeface="+mn-ea"/>
                <a:ea typeface="+mn-ea"/>
                <a:cs typeface="+mn-ea"/>
              </a:rPr>
              <a:t>修缮原则：</a:t>
            </a:r>
            <a:r>
              <a:rPr lang="zh-CN" altLang="en-US" sz="3200" dirty="0" smtClean="0">
                <a:latin typeface="+mn-ea"/>
                <a:ea typeface="+mn-ea"/>
                <a:cs typeface="+mn-ea"/>
              </a:rPr>
              <a:t>房屋修缮应当遵循安全可靠、美观实用、经济合理、勤俭节约的原则，鼓励节能环保技术、产品、材料、工艺的应用和房屋旧材料的重新利用</a:t>
            </a:r>
            <a:r>
              <a:rPr lang="zh-CN" altLang="en-US" sz="3200" dirty="0">
                <a:latin typeface="+mn-ea"/>
                <a:ea typeface="+mn-ea"/>
                <a:cs typeface="+mn-ea"/>
              </a:rPr>
              <a:t>。</a:t>
            </a:r>
            <a:r>
              <a:rPr lang="zh-CN" altLang="en-US" sz="3200" dirty="0" smtClean="0">
                <a:latin typeface="+mn-ea"/>
                <a:ea typeface="+mn-ea"/>
                <a:cs typeface="+mn-ea"/>
              </a:rPr>
              <a:t>修缮标准应按照当地工程预算定额及市场价格信息确定。文物保护建筑和古旧建筑修缮项目应依据当地古建修缮定额确定修缮标准</a:t>
            </a:r>
            <a:r>
              <a:rPr lang="zh-CN" altLang="en-US" sz="3200" b="1" dirty="0" smtClean="0">
                <a:latin typeface="+mn-ea"/>
                <a:ea typeface="+mn-ea"/>
                <a:cs typeface="+mn-ea"/>
              </a:rPr>
              <a:t>（见附件</a:t>
            </a:r>
            <a:r>
              <a:rPr lang="en-US" altLang="zh-CN" sz="3200" b="1" dirty="0" smtClean="0">
                <a:latin typeface="+mn-ea"/>
                <a:ea typeface="+mn-ea"/>
                <a:cs typeface="+mn-ea"/>
              </a:rPr>
              <a:t>13</a:t>
            </a:r>
            <a:r>
              <a:rPr lang="zh-CN" altLang="en-US" sz="3200" b="1" dirty="0" smtClean="0">
                <a:latin typeface="+mn-ea"/>
                <a:ea typeface="+mn-ea"/>
                <a:cs typeface="+mn-ea"/>
              </a:rPr>
              <a:t>：南开大学文保建筑范围）。</a:t>
            </a:r>
            <a:endParaRPr lang="en-US" altLang="zh-CN" sz="3200" b="1" dirty="0">
              <a:latin typeface="+mn-ea"/>
              <a:ea typeface="+mn-ea"/>
              <a:cs typeface="+mn-ea"/>
            </a:endParaRP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4" name="TextBox 7"/>
          <p:cNvSpPr txBox="1">
            <a:spLocks noChangeArrowheads="1"/>
          </p:cNvSpPr>
          <p:nvPr/>
        </p:nvSpPr>
        <p:spPr bwMode="auto">
          <a:xfrm>
            <a:off x="523875" y="219075"/>
            <a:ext cx="11933238" cy="1568450"/>
          </a:xfrm>
          <a:prstGeom prst="rect">
            <a:avLst/>
          </a:prstGeom>
          <a:noFill/>
          <a:ln w="9525">
            <a:noFill/>
            <a:miter lim="800000"/>
          </a:ln>
        </p:spPr>
        <p:txBody>
          <a:bodyPr>
            <a:spAutoFit/>
          </a:bodyPr>
          <a:lstStyle/>
          <a:p>
            <a:r>
              <a:rPr lang="zh-CN" altLang="en-US" sz="4800" b="1" dirty="0" smtClean="0">
                <a:solidFill>
                  <a:schemeClr val="bg1"/>
                </a:solidFill>
                <a:latin typeface="华文中宋" panose="02010600040101010101" pitchFamily="2" charset="-122"/>
                <a:ea typeface="华文中宋" panose="02010600040101010101" pitchFamily="2" charset="-122"/>
              </a:rPr>
              <a:t>一、专项资金支持范围</a:t>
            </a:r>
            <a:endParaRPr lang="zh-CN" altLang="en-US" sz="4800" b="1" dirty="0">
              <a:solidFill>
                <a:schemeClr val="bg1"/>
              </a:solidFill>
              <a:latin typeface="华文中宋" panose="02010600040101010101" pitchFamily="2" charset="-122"/>
              <a:ea typeface="华文中宋" panose="02010600040101010101" pitchFamily="2" charset="-122"/>
            </a:endParaRPr>
          </a:p>
          <a:p>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6388" name="矩形 7"/>
          <p:cNvSpPr>
            <a:spLocks noChangeArrowheads="1"/>
          </p:cNvSpPr>
          <p:nvPr/>
        </p:nvSpPr>
        <p:spPr bwMode="auto">
          <a:xfrm>
            <a:off x="0" y="1458268"/>
            <a:ext cx="15122524" cy="8712968"/>
          </a:xfrm>
          <a:prstGeom prst="rect">
            <a:avLst/>
          </a:prstGeom>
          <a:noFill/>
          <a:ln w="25400" algn="ctr">
            <a:noFill/>
            <a:miter lim="800000"/>
          </a:ln>
        </p:spPr>
        <p:txBody>
          <a:bodyPr lIns="90770" tIns="45384" rIns="90770" bIns="45384" anchor="ctr"/>
          <a:lstStyle/>
          <a:p>
            <a:pPr indent="539750" algn="just">
              <a:lnSpc>
                <a:spcPct val="150000"/>
              </a:lnSpc>
            </a:pPr>
            <a:r>
              <a:rPr lang="zh-CN" altLang="en-US" sz="2400" b="1" dirty="0">
                <a:latin typeface="+mn-ea"/>
                <a:ea typeface="+mn-ea"/>
                <a:cs typeface="+mn-ea"/>
              </a:rPr>
              <a:t>二、基础设施改造类项目</a:t>
            </a:r>
            <a:r>
              <a:rPr lang="zh-CN" altLang="en-US" sz="2400" b="1" dirty="0" smtClean="0">
                <a:latin typeface="+mn-ea"/>
                <a:ea typeface="+mn-ea"/>
                <a:cs typeface="+mn-ea"/>
                <a:sym typeface="+mn-ea"/>
              </a:rPr>
              <a:t>（附件</a:t>
            </a:r>
            <a:r>
              <a:rPr lang="en-US" altLang="zh-CN" sz="2400" b="1" dirty="0" smtClean="0">
                <a:latin typeface="+mn-ea"/>
                <a:ea typeface="+mn-ea"/>
                <a:cs typeface="+mn-ea"/>
                <a:sym typeface="+mn-ea"/>
              </a:rPr>
              <a:t>2</a:t>
            </a:r>
            <a:r>
              <a:rPr lang="zh-CN" altLang="en-US" sz="2400" b="1" dirty="0" smtClean="0">
                <a:latin typeface="+mn-ea"/>
                <a:ea typeface="+mn-ea"/>
                <a:cs typeface="+mn-ea"/>
                <a:sym typeface="+mn-ea"/>
              </a:rPr>
              <a:t>：</a:t>
            </a:r>
            <a:r>
              <a:rPr lang="en-US" altLang="zh-CN" sz="2400" b="1" dirty="0" smtClean="0">
                <a:latin typeface="+mn-ea"/>
                <a:ea typeface="+mn-ea"/>
                <a:cs typeface="+mn-ea"/>
                <a:sym typeface="+mn-ea"/>
              </a:rPr>
              <a:t>2023</a:t>
            </a:r>
            <a:r>
              <a:rPr lang="zh-CN" altLang="en-US" sz="2400" b="1" dirty="0" smtClean="0">
                <a:latin typeface="+mn-ea"/>
                <a:ea typeface="+mn-ea"/>
                <a:cs typeface="+mn-ea"/>
                <a:sym typeface="+mn-ea"/>
              </a:rPr>
              <a:t>年专项资金</a:t>
            </a:r>
            <a:r>
              <a:rPr lang="en-US" altLang="zh-CN" sz="2400" b="1" dirty="0">
                <a:latin typeface="+mn-ea"/>
                <a:ea typeface="+mn-ea"/>
                <a:cs typeface="+mn-ea"/>
                <a:sym typeface="+mn-ea"/>
              </a:rPr>
              <a:t>申报指南</a:t>
            </a:r>
            <a:r>
              <a:rPr lang="zh-CN" altLang="en-US" sz="2400" b="1" dirty="0">
                <a:latin typeface="+mn-ea"/>
                <a:ea typeface="+mn-ea"/>
                <a:cs typeface="+mn-ea"/>
                <a:sym typeface="+mn-ea"/>
              </a:rPr>
              <a:t>）</a:t>
            </a:r>
            <a:endParaRPr lang="en-US" altLang="zh-CN" sz="2400" b="1" dirty="0">
              <a:latin typeface="+mn-ea"/>
              <a:ea typeface="+mn-ea"/>
              <a:cs typeface="+mn-ea"/>
            </a:endParaRPr>
          </a:p>
          <a:p>
            <a:pPr indent="539750" algn="just">
              <a:lnSpc>
                <a:spcPct val="150000"/>
              </a:lnSpc>
            </a:pPr>
            <a:r>
              <a:rPr lang="en-US" altLang="zh-CN" sz="2400" b="1" dirty="0">
                <a:latin typeface="+mn-ea"/>
                <a:ea typeface="+mn-ea"/>
                <a:cs typeface="+mn-ea"/>
              </a:rPr>
              <a:t>1.</a:t>
            </a:r>
            <a:r>
              <a:rPr lang="zh-CN" altLang="en-US" sz="2400" b="1" dirty="0">
                <a:latin typeface="+mn-ea"/>
                <a:ea typeface="+mn-ea"/>
                <a:cs typeface="+mn-ea"/>
              </a:rPr>
              <a:t>改造对象</a:t>
            </a:r>
            <a:r>
              <a:rPr lang="zh-CN" altLang="en-US" sz="2400" dirty="0" smtClean="0">
                <a:latin typeface="+mn-ea"/>
                <a:ea typeface="+mn-ea"/>
                <a:cs typeface="+mn-ea"/>
              </a:rPr>
              <a:t>：主要</a:t>
            </a:r>
            <a:r>
              <a:rPr lang="zh-CN" altLang="en-US" sz="2400" dirty="0">
                <a:latin typeface="+mn-ea"/>
                <a:ea typeface="+mn-ea"/>
                <a:cs typeface="+mn-ea"/>
              </a:rPr>
              <a:t>是高校水、暖、电、气、道路</a:t>
            </a:r>
            <a:r>
              <a:rPr lang="zh-CN" altLang="en-US" sz="2400" dirty="0" smtClean="0">
                <a:latin typeface="+mn-ea"/>
                <a:ea typeface="+mn-ea"/>
                <a:cs typeface="+mn-ea"/>
              </a:rPr>
              <a:t>、照明</a:t>
            </a:r>
            <a:r>
              <a:rPr lang="zh-CN" altLang="en-US" sz="2400" dirty="0">
                <a:latin typeface="+mn-ea"/>
                <a:ea typeface="+mn-ea"/>
                <a:cs typeface="+mn-ea"/>
              </a:rPr>
              <a:t>、节能</a:t>
            </a:r>
            <a:r>
              <a:rPr lang="zh-CN" altLang="en-US" sz="2400" dirty="0" smtClean="0">
                <a:latin typeface="+mn-ea"/>
                <a:ea typeface="+mn-ea"/>
                <a:cs typeface="+mn-ea"/>
              </a:rPr>
              <a:t>等</a:t>
            </a:r>
            <a:r>
              <a:rPr lang="zh-CN" altLang="en-US" sz="2400" dirty="0">
                <a:latin typeface="+mn-ea"/>
                <a:ea typeface="+mn-ea"/>
                <a:cs typeface="+mn-ea"/>
              </a:rPr>
              <a:t>各类基础设施的维修升级改造。 </a:t>
            </a:r>
            <a:endParaRPr lang="en-US" altLang="zh-CN" sz="2400" dirty="0">
              <a:latin typeface="+mn-ea"/>
              <a:ea typeface="+mn-ea"/>
              <a:cs typeface="+mn-ea"/>
            </a:endParaRPr>
          </a:p>
          <a:p>
            <a:pPr indent="539750" algn="just">
              <a:lnSpc>
                <a:spcPct val="150000"/>
              </a:lnSpc>
            </a:pPr>
            <a:r>
              <a:rPr lang="en-US" altLang="zh-CN" sz="2400" b="1" dirty="0">
                <a:latin typeface="+mn-ea"/>
                <a:ea typeface="+mn-ea"/>
                <a:cs typeface="+mn-ea"/>
              </a:rPr>
              <a:t>2.</a:t>
            </a:r>
            <a:r>
              <a:rPr lang="zh-CN" altLang="en-US" sz="2400" b="1" dirty="0">
                <a:latin typeface="+mn-ea"/>
                <a:ea typeface="+mn-ea"/>
                <a:cs typeface="+mn-ea"/>
              </a:rPr>
              <a:t>改造内容</a:t>
            </a:r>
            <a:r>
              <a:rPr lang="zh-CN" altLang="en-US" sz="2400" b="1" dirty="0" smtClean="0">
                <a:latin typeface="+mn-ea"/>
                <a:ea typeface="+mn-ea"/>
                <a:cs typeface="+mn-ea"/>
              </a:rPr>
              <a:t>：</a:t>
            </a:r>
          </a:p>
          <a:p>
            <a:pPr indent="539750" algn="just">
              <a:lnSpc>
                <a:spcPct val="150000"/>
              </a:lnSpc>
            </a:pPr>
            <a:r>
              <a:rPr lang="zh-CN" altLang="en-US" sz="2400" b="1" dirty="0" smtClean="0">
                <a:latin typeface="+mn-ea"/>
                <a:ea typeface="+mn-ea"/>
                <a:cs typeface="+mn-ea"/>
              </a:rPr>
              <a:t> </a:t>
            </a:r>
            <a:r>
              <a:rPr lang="zh-CN" altLang="en-US" sz="2400" dirty="0" smtClean="0">
                <a:latin typeface="+mn-ea"/>
                <a:ea typeface="+mn-ea"/>
                <a:cs typeface="+mn-ea"/>
              </a:rPr>
              <a:t>供电</a:t>
            </a:r>
            <a:r>
              <a:rPr lang="zh-CN" altLang="en-US" sz="2400" dirty="0">
                <a:latin typeface="+mn-ea"/>
                <a:ea typeface="+mn-ea"/>
                <a:cs typeface="+mn-ea"/>
              </a:rPr>
              <a:t>：电力增容所涉及的配电室、变电所的改造等。 </a:t>
            </a:r>
            <a:endParaRPr lang="en-US" altLang="zh-CN" sz="2400" dirty="0">
              <a:latin typeface="+mn-ea"/>
              <a:ea typeface="+mn-ea"/>
              <a:cs typeface="+mn-ea"/>
            </a:endParaRPr>
          </a:p>
          <a:p>
            <a:pPr indent="539750" algn="just">
              <a:lnSpc>
                <a:spcPct val="150000"/>
              </a:lnSpc>
            </a:pPr>
            <a:r>
              <a:rPr lang="zh-CN" altLang="en-US" sz="2400" dirty="0" smtClean="0">
                <a:latin typeface="+mn-ea"/>
                <a:ea typeface="+mn-ea"/>
                <a:cs typeface="+mn-ea"/>
              </a:rPr>
              <a:t> 供水</a:t>
            </a:r>
            <a:r>
              <a:rPr lang="zh-CN" altLang="en-US" sz="2400" dirty="0">
                <a:latin typeface="+mn-ea"/>
                <a:ea typeface="+mn-ea"/>
                <a:cs typeface="+mn-ea"/>
              </a:rPr>
              <a:t>：水泵房改造，供水管网改造等。</a:t>
            </a:r>
            <a:endParaRPr lang="en-US" altLang="zh-CN" sz="2400" dirty="0">
              <a:latin typeface="+mn-ea"/>
              <a:ea typeface="+mn-ea"/>
              <a:cs typeface="+mn-ea"/>
            </a:endParaRPr>
          </a:p>
          <a:p>
            <a:pPr indent="539750" algn="just">
              <a:lnSpc>
                <a:spcPct val="150000"/>
              </a:lnSpc>
            </a:pPr>
            <a:r>
              <a:rPr lang="zh-CN" altLang="en-US" sz="2400" dirty="0">
                <a:latin typeface="+mn-ea"/>
                <a:ea typeface="+mn-ea"/>
                <a:cs typeface="+mn-ea"/>
              </a:rPr>
              <a:t> 供热：供热管网、锅炉房、换热站及煤气改造等。</a:t>
            </a:r>
            <a:endParaRPr lang="en-US" altLang="zh-CN" sz="2400" dirty="0">
              <a:latin typeface="+mn-ea"/>
              <a:ea typeface="+mn-ea"/>
              <a:cs typeface="+mn-ea"/>
            </a:endParaRPr>
          </a:p>
          <a:p>
            <a:pPr indent="539750" algn="just">
              <a:lnSpc>
                <a:spcPct val="150000"/>
              </a:lnSpc>
            </a:pPr>
            <a:r>
              <a:rPr lang="zh-CN" altLang="en-US" sz="2400" dirty="0">
                <a:latin typeface="+mn-ea"/>
                <a:ea typeface="+mn-ea"/>
                <a:cs typeface="+mn-ea"/>
              </a:rPr>
              <a:t> 排污：污水处理设施改造，雨水、污水、中水等排污管网改造，废水再利用设施改造等。</a:t>
            </a:r>
            <a:endParaRPr lang="en-US" altLang="zh-CN" sz="2400" dirty="0">
              <a:latin typeface="+mn-ea"/>
              <a:ea typeface="+mn-ea"/>
              <a:cs typeface="+mn-ea"/>
            </a:endParaRPr>
          </a:p>
          <a:p>
            <a:pPr indent="539750" algn="just">
              <a:lnSpc>
                <a:spcPct val="150000"/>
              </a:lnSpc>
            </a:pPr>
            <a:r>
              <a:rPr lang="zh-CN" altLang="en-US" sz="2400" dirty="0">
                <a:latin typeface="+mn-ea"/>
                <a:ea typeface="+mn-ea"/>
                <a:cs typeface="+mn-ea"/>
              </a:rPr>
              <a:t> 道路改造：校园内通车路及人行路的改造等。</a:t>
            </a:r>
            <a:endParaRPr lang="en-US" altLang="zh-CN" sz="2400" dirty="0">
              <a:latin typeface="+mn-ea"/>
              <a:ea typeface="+mn-ea"/>
              <a:cs typeface="+mn-ea"/>
            </a:endParaRPr>
          </a:p>
          <a:p>
            <a:pPr indent="539750" algn="just">
              <a:lnSpc>
                <a:spcPct val="150000"/>
              </a:lnSpc>
            </a:pPr>
            <a:r>
              <a:rPr lang="zh-CN" altLang="en-US" sz="2400" dirty="0" smtClean="0">
                <a:latin typeface="+mn-ea"/>
                <a:ea typeface="+mn-ea"/>
                <a:cs typeface="+mn-ea"/>
              </a:rPr>
              <a:t> 食堂</a:t>
            </a:r>
            <a:r>
              <a:rPr lang="zh-CN" altLang="en-US" sz="2400" dirty="0">
                <a:latin typeface="+mn-ea"/>
                <a:ea typeface="+mn-ea"/>
                <a:cs typeface="+mn-ea"/>
              </a:rPr>
              <a:t>改造：食堂设施及就餐环境维修改造等</a:t>
            </a:r>
            <a:r>
              <a:rPr lang="zh-CN" altLang="en-US" sz="2400" dirty="0" smtClean="0">
                <a:latin typeface="+mn-ea"/>
                <a:ea typeface="+mn-ea"/>
                <a:cs typeface="+mn-ea"/>
              </a:rPr>
              <a:t>。</a:t>
            </a:r>
            <a:endParaRPr lang="en-US" altLang="zh-CN" sz="2400" dirty="0">
              <a:latin typeface="+mn-ea"/>
              <a:ea typeface="+mn-ea"/>
              <a:cs typeface="+mn-ea"/>
            </a:endParaRPr>
          </a:p>
          <a:p>
            <a:pPr indent="539750" algn="just">
              <a:lnSpc>
                <a:spcPct val="150000"/>
              </a:lnSpc>
            </a:pPr>
            <a:r>
              <a:rPr lang="zh-CN" altLang="en-US" sz="2400" dirty="0">
                <a:latin typeface="+mn-ea"/>
                <a:ea typeface="+mn-ea"/>
                <a:cs typeface="+mn-ea"/>
              </a:rPr>
              <a:t> 体育场馆改造：标准跑道改造，足球、篮球、排球、网球等场地、游泳池、看台等体育场设施改造，以及体育馆改造。</a:t>
            </a:r>
            <a:endParaRPr lang="en-US" altLang="zh-CN" sz="2400" dirty="0">
              <a:latin typeface="+mn-ea"/>
              <a:ea typeface="+mn-ea"/>
              <a:cs typeface="+mn-ea"/>
            </a:endParaRPr>
          </a:p>
          <a:p>
            <a:pPr indent="539750" algn="just">
              <a:lnSpc>
                <a:spcPct val="150000"/>
              </a:lnSpc>
            </a:pPr>
            <a:r>
              <a:rPr lang="zh-CN" altLang="en-US" sz="2400" dirty="0">
                <a:latin typeface="+mn-ea"/>
                <a:ea typeface="+mn-ea"/>
                <a:cs typeface="+mn-ea"/>
              </a:rPr>
              <a:t> 礼堂、学生艺术场馆改造：电路改造、舞台结构改造、灯光</a:t>
            </a:r>
            <a:r>
              <a:rPr lang="zh-CN" altLang="en-US" sz="2400" dirty="0" smtClean="0">
                <a:latin typeface="+mn-ea"/>
                <a:ea typeface="+mn-ea"/>
                <a:cs typeface="+mn-ea"/>
              </a:rPr>
              <a:t>系统</a:t>
            </a:r>
            <a:r>
              <a:rPr lang="zh-CN" altLang="en-US" sz="2400" dirty="0">
                <a:latin typeface="+mn-ea"/>
                <a:ea typeface="+mn-ea"/>
                <a:cs typeface="+mn-ea"/>
              </a:rPr>
              <a:t>改造、舞台幕布及相应的机械和控制系统改造。</a:t>
            </a:r>
            <a:endParaRPr lang="en-US" altLang="zh-CN" sz="2400" dirty="0">
              <a:latin typeface="+mn-ea"/>
              <a:ea typeface="+mn-ea"/>
              <a:cs typeface="+mn-ea"/>
            </a:endParaRPr>
          </a:p>
          <a:p>
            <a:pPr indent="539750" algn="just">
              <a:lnSpc>
                <a:spcPct val="150000"/>
              </a:lnSpc>
            </a:pPr>
            <a:r>
              <a:rPr lang="en-US" altLang="zh-CN" sz="2400" b="1" dirty="0" smtClean="0">
                <a:latin typeface="+mn-ea"/>
                <a:ea typeface="+mn-ea"/>
                <a:cs typeface="+mn-ea"/>
              </a:rPr>
              <a:t>3.</a:t>
            </a:r>
            <a:r>
              <a:rPr lang="zh-CN" altLang="en-US" sz="2400" b="1" dirty="0" smtClean="0">
                <a:latin typeface="+mn-ea"/>
                <a:ea typeface="+mn-ea"/>
                <a:cs typeface="+mn-ea"/>
              </a:rPr>
              <a:t>改造原则： </a:t>
            </a:r>
            <a:r>
              <a:rPr lang="zh-CN" altLang="en-US" sz="2400" dirty="0">
                <a:latin typeface="+mn-ea"/>
                <a:ea typeface="+mn-ea"/>
                <a:cs typeface="+mn-ea"/>
              </a:rPr>
              <a:t>高校基础设施维修改造应当遵循安全可靠、经济实用、为</a:t>
            </a:r>
            <a:r>
              <a:rPr lang="zh-CN" altLang="en-US" sz="2400" dirty="0" smtClean="0">
                <a:latin typeface="+mn-ea"/>
                <a:ea typeface="+mn-ea"/>
                <a:cs typeface="+mn-ea"/>
              </a:rPr>
              <a:t>未来发展</a:t>
            </a:r>
            <a:r>
              <a:rPr lang="zh-CN" altLang="en-US" sz="2400" dirty="0">
                <a:latin typeface="+mn-ea"/>
                <a:ea typeface="+mn-ea"/>
                <a:cs typeface="+mn-ea"/>
              </a:rPr>
              <a:t>适当留有余地的原则，鼓励节能环保技术、产品、材料、</a:t>
            </a:r>
            <a:r>
              <a:rPr lang="zh-CN" altLang="en-US" sz="2400" dirty="0" smtClean="0">
                <a:latin typeface="+mn-ea"/>
                <a:ea typeface="+mn-ea"/>
                <a:cs typeface="+mn-ea"/>
              </a:rPr>
              <a:t>工艺的</a:t>
            </a:r>
            <a:r>
              <a:rPr lang="zh-CN" altLang="en-US" sz="2400" dirty="0">
                <a:latin typeface="+mn-ea"/>
                <a:ea typeface="+mn-ea"/>
                <a:cs typeface="+mn-ea"/>
              </a:rPr>
              <a:t>应用。 </a:t>
            </a:r>
          </a:p>
        </p:txBody>
      </p:sp>
      <p:sp>
        <p:nvSpPr>
          <p:cNvPr id="14" name="TextBox 7"/>
          <p:cNvSpPr txBox="1">
            <a:spLocks noChangeArrowheads="1"/>
          </p:cNvSpPr>
          <p:nvPr/>
        </p:nvSpPr>
        <p:spPr bwMode="auto">
          <a:xfrm>
            <a:off x="504478" y="306249"/>
            <a:ext cx="11933238" cy="1568450"/>
          </a:xfrm>
          <a:prstGeom prst="rect">
            <a:avLst/>
          </a:prstGeom>
          <a:noFill/>
          <a:ln w="9525">
            <a:noFill/>
            <a:miter lim="800000"/>
          </a:ln>
        </p:spPr>
        <p:txBody>
          <a:bodyPr>
            <a:spAutoFit/>
          </a:bodyPr>
          <a:lstStyle/>
          <a:p>
            <a:r>
              <a:rPr lang="zh-CN" altLang="en-US" sz="4800" b="1" dirty="0" smtClean="0">
                <a:solidFill>
                  <a:schemeClr val="bg1"/>
                </a:solidFill>
                <a:latin typeface="华文中宋" panose="02010600040101010101" pitchFamily="2" charset="-122"/>
                <a:ea typeface="华文中宋" panose="02010600040101010101" pitchFamily="2" charset="-122"/>
              </a:rPr>
              <a:t>一、专项资金支持范围</a:t>
            </a:r>
            <a:endParaRPr lang="zh-CN" altLang="en-US" sz="4800" b="1" dirty="0">
              <a:solidFill>
                <a:schemeClr val="bg1"/>
              </a:solidFill>
              <a:latin typeface="华文中宋" panose="02010600040101010101" pitchFamily="2" charset="-122"/>
              <a:ea typeface="华文中宋" panose="02010600040101010101" pitchFamily="2" charset="-122"/>
            </a:endParaRPr>
          </a:p>
          <a:p>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6388" name="矩形 7"/>
          <p:cNvSpPr>
            <a:spLocks noChangeArrowheads="1"/>
          </p:cNvSpPr>
          <p:nvPr/>
        </p:nvSpPr>
        <p:spPr bwMode="auto">
          <a:xfrm>
            <a:off x="216446" y="1788735"/>
            <a:ext cx="14617624" cy="6582301"/>
          </a:xfrm>
          <a:prstGeom prst="rect">
            <a:avLst/>
          </a:prstGeom>
          <a:noFill/>
          <a:ln w="25400" algn="ctr">
            <a:noFill/>
            <a:miter lim="800000"/>
          </a:ln>
        </p:spPr>
        <p:txBody>
          <a:bodyPr lIns="90770" tIns="45384" rIns="90770" bIns="45384" anchor="ctr"/>
          <a:lstStyle/>
          <a:p>
            <a:pPr indent="720090" algn="just">
              <a:lnSpc>
                <a:spcPct val="150000"/>
              </a:lnSpc>
            </a:pPr>
            <a:r>
              <a:rPr lang="zh-CN" altLang="en-US" sz="3200" b="1" dirty="0" smtClean="0">
                <a:latin typeface="+mn-ea"/>
                <a:ea typeface="+mn-ea"/>
                <a:cs typeface="+mn-ea"/>
              </a:rPr>
              <a:t>三、建设项目</a:t>
            </a:r>
            <a:r>
              <a:rPr lang="zh-CN" altLang="en-US" sz="3200" b="1" dirty="0">
                <a:latin typeface="+mn-ea"/>
                <a:ea typeface="+mn-ea"/>
                <a:cs typeface="+mn-ea"/>
              </a:rPr>
              <a:t>配套</a:t>
            </a:r>
            <a:r>
              <a:rPr lang="zh-CN" altLang="en-US" sz="3200" b="1" dirty="0" smtClean="0">
                <a:latin typeface="+mn-ea"/>
                <a:ea typeface="+mn-ea"/>
                <a:cs typeface="+mn-ea"/>
              </a:rPr>
              <a:t>工程类项目（二级单位不涉及）</a:t>
            </a:r>
          </a:p>
          <a:p>
            <a:pPr indent="720090" algn="just">
              <a:lnSpc>
                <a:spcPct val="150000"/>
              </a:lnSpc>
            </a:pPr>
            <a:r>
              <a:rPr lang="en-US" altLang="zh-CN" sz="3200" b="1" dirty="0">
                <a:latin typeface="+mn-ea"/>
                <a:ea typeface="+mn-ea"/>
                <a:cs typeface="+mn-ea"/>
              </a:rPr>
              <a:t>1.</a:t>
            </a:r>
            <a:r>
              <a:rPr lang="zh-CN" altLang="en-US" sz="3200" b="1" dirty="0">
                <a:latin typeface="+mn-ea"/>
                <a:ea typeface="+mn-ea"/>
                <a:cs typeface="+mn-ea"/>
              </a:rPr>
              <a:t>配套</a:t>
            </a:r>
            <a:r>
              <a:rPr lang="zh-CN" altLang="en-US" sz="3200" b="1" dirty="0" smtClean="0">
                <a:latin typeface="+mn-ea"/>
                <a:ea typeface="+mn-ea"/>
                <a:cs typeface="+mn-ea"/>
              </a:rPr>
              <a:t>对象：</a:t>
            </a:r>
            <a:r>
              <a:rPr lang="zh-CN" altLang="en-US" sz="3200" dirty="0" smtClean="0">
                <a:latin typeface="+mn-ea"/>
                <a:ea typeface="+mn-ea"/>
                <a:cs typeface="+mn-ea"/>
              </a:rPr>
              <a:t>重大</a:t>
            </a:r>
            <a:r>
              <a:rPr lang="zh-CN" altLang="en-US" sz="3200" dirty="0">
                <a:latin typeface="+mn-ea"/>
                <a:ea typeface="+mn-ea"/>
                <a:cs typeface="+mn-ea"/>
              </a:rPr>
              <a:t>建设发展项目的装修、装饰、设施配套等辅助设施和</a:t>
            </a:r>
            <a:r>
              <a:rPr lang="zh-CN" altLang="en-US" sz="3200" dirty="0" smtClean="0">
                <a:latin typeface="+mn-ea"/>
                <a:ea typeface="+mn-ea"/>
                <a:cs typeface="+mn-ea"/>
              </a:rPr>
              <a:t>配套</a:t>
            </a:r>
            <a:r>
              <a:rPr lang="zh-CN" altLang="en-US" sz="3200" dirty="0">
                <a:latin typeface="+mn-ea"/>
                <a:ea typeface="+mn-ea"/>
                <a:cs typeface="+mn-ea"/>
              </a:rPr>
              <a:t>。</a:t>
            </a:r>
            <a:r>
              <a:rPr lang="zh-CN" altLang="en-US" sz="3200" dirty="0" smtClean="0">
                <a:latin typeface="+mn-ea"/>
                <a:ea typeface="+mn-ea"/>
                <a:cs typeface="+mn-ea"/>
              </a:rPr>
              <a:t>如</a:t>
            </a:r>
            <a:r>
              <a:rPr lang="zh-CN" altLang="en-US" sz="3200" dirty="0">
                <a:latin typeface="+mn-ea"/>
                <a:ea typeface="+mn-ea"/>
                <a:cs typeface="+mn-ea"/>
              </a:rPr>
              <a:t>新校区基础设施配套项目。 </a:t>
            </a:r>
            <a:endParaRPr lang="en-US" altLang="zh-CN" sz="3200" dirty="0">
              <a:latin typeface="+mn-ea"/>
              <a:ea typeface="+mn-ea"/>
              <a:cs typeface="+mn-ea"/>
            </a:endParaRPr>
          </a:p>
          <a:p>
            <a:pPr indent="720090" algn="just">
              <a:lnSpc>
                <a:spcPct val="150000"/>
              </a:lnSpc>
            </a:pPr>
            <a:r>
              <a:rPr lang="en-US" altLang="zh-CN" sz="3200" b="1" dirty="0">
                <a:latin typeface="+mn-ea"/>
                <a:ea typeface="+mn-ea"/>
                <a:cs typeface="+mn-ea"/>
              </a:rPr>
              <a:t>2.</a:t>
            </a:r>
            <a:r>
              <a:rPr lang="zh-CN" altLang="en-US" sz="3200" b="1" dirty="0">
                <a:latin typeface="+mn-ea"/>
                <a:ea typeface="+mn-ea"/>
                <a:cs typeface="+mn-ea"/>
              </a:rPr>
              <a:t>配套内容</a:t>
            </a:r>
            <a:r>
              <a:rPr lang="zh-CN" altLang="en-US" sz="3200" b="1" dirty="0" smtClean="0">
                <a:latin typeface="+mn-ea"/>
                <a:ea typeface="+mn-ea"/>
                <a:cs typeface="+mn-ea"/>
              </a:rPr>
              <a:t>：</a:t>
            </a:r>
            <a:r>
              <a:rPr lang="zh-CN" altLang="en-US" sz="3200" dirty="0" smtClean="0">
                <a:latin typeface="+mn-ea"/>
                <a:ea typeface="+mn-ea"/>
                <a:cs typeface="+mn-ea"/>
              </a:rPr>
              <a:t>按</a:t>
            </a:r>
            <a:r>
              <a:rPr lang="zh-CN" altLang="en-US" sz="3200" dirty="0">
                <a:latin typeface="+mn-ea"/>
                <a:ea typeface="+mn-ea"/>
                <a:cs typeface="+mn-ea"/>
              </a:rPr>
              <a:t>配套内容所属具体类别，</a:t>
            </a:r>
            <a:r>
              <a:rPr lang="zh-CN" altLang="en-US" sz="3200" dirty="0" smtClean="0">
                <a:latin typeface="+mn-ea"/>
                <a:ea typeface="+mn-ea"/>
                <a:cs typeface="+mn-ea"/>
              </a:rPr>
              <a:t>参照房屋</a:t>
            </a:r>
            <a:r>
              <a:rPr lang="zh-CN" altLang="en-US" sz="3200" dirty="0">
                <a:latin typeface="+mn-ea"/>
                <a:ea typeface="+mn-ea"/>
                <a:cs typeface="+mn-ea"/>
              </a:rPr>
              <a:t>修缮类、基础设施改造类项目内容执行。</a:t>
            </a:r>
          </a:p>
        </p:txBody>
      </p:sp>
      <p:sp>
        <p:nvSpPr>
          <p:cNvPr id="14" name="TextBox 7"/>
          <p:cNvSpPr txBox="1">
            <a:spLocks noChangeArrowheads="1"/>
          </p:cNvSpPr>
          <p:nvPr/>
        </p:nvSpPr>
        <p:spPr bwMode="auto">
          <a:xfrm>
            <a:off x="523875" y="219075"/>
            <a:ext cx="11933238" cy="1568450"/>
          </a:xfrm>
          <a:prstGeom prst="rect">
            <a:avLst/>
          </a:prstGeom>
          <a:noFill/>
          <a:ln w="9525">
            <a:noFill/>
            <a:miter lim="800000"/>
          </a:ln>
        </p:spPr>
        <p:txBody>
          <a:bodyPr>
            <a:spAutoFit/>
          </a:bodyPr>
          <a:lstStyle/>
          <a:p>
            <a:r>
              <a:rPr lang="zh-CN" altLang="en-US" sz="4800" b="1" dirty="0" smtClean="0">
                <a:solidFill>
                  <a:schemeClr val="bg1"/>
                </a:solidFill>
                <a:latin typeface="华文中宋" panose="02010600040101010101" pitchFamily="2" charset="-122"/>
                <a:ea typeface="华文中宋" panose="02010600040101010101" pitchFamily="2" charset="-122"/>
              </a:rPr>
              <a:t>一、专项资金支持范围</a:t>
            </a:r>
            <a:endParaRPr lang="zh-CN" altLang="en-US" sz="4800" b="1" dirty="0">
              <a:solidFill>
                <a:schemeClr val="bg1"/>
              </a:solidFill>
              <a:latin typeface="华文中宋" panose="02010600040101010101" pitchFamily="2" charset="-122"/>
              <a:ea typeface="华文中宋" panose="02010600040101010101" pitchFamily="2" charset="-122"/>
            </a:endParaRPr>
          </a:p>
          <a:p>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6388" name="矩形 7"/>
          <p:cNvSpPr>
            <a:spLocks noChangeArrowheads="1"/>
          </p:cNvSpPr>
          <p:nvPr/>
        </p:nvSpPr>
        <p:spPr bwMode="auto">
          <a:xfrm>
            <a:off x="216446" y="1788735"/>
            <a:ext cx="14617624" cy="8814549"/>
          </a:xfrm>
          <a:prstGeom prst="rect">
            <a:avLst/>
          </a:prstGeom>
          <a:noFill/>
          <a:ln w="25400" algn="ctr">
            <a:noFill/>
            <a:miter lim="800000"/>
          </a:ln>
        </p:spPr>
        <p:txBody>
          <a:bodyPr lIns="90770" tIns="45384" rIns="90770" bIns="45384" anchor="ctr"/>
          <a:lstStyle/>
          <a:p>
            <a:pPr indent="720090" algn="just">
              <a:lnSpc>
                <a:spcPct val="150000"/>
              </a:lnSpc>
            </a:pPr>
            <a:r>
              <a:rPr lang="zh-CN" altLang="en-US" sz="3600" b="1" dirty="0">
                <a:solidFill>
                  <a:schemeClr val="tx1"/>
                </a:solidFill>
                <a:latin typeface="黑体" panose="02010609060101010101" pitchFamily="49" charset="-122"/>
                <a:ea typeface="黑体" panose="02010609060101010101" pitchFamily="49" charset="-122"/>
                <a:cs typeface="MCMKMD+MicrosoftYaHei-Bold"/>
              </a:rPr>
              <a:t>专项资金不得</a:t>
            </a:r>
            <a:r>
              <a:rPr lang="zh-CN" altLang="en-US" sz="3600" b="1" dirty="0" smtClean="0">
                <a:solidFill>
                  <a:schemeClr val="tx1"/>
                </a:solidFill>
                <a:latin typeface="黑体" panose="02010609060101010101" pitchFamily="49" charset="-122"/>
                <a:ea typeface="黑体" panose="02010609060101010101" pitchFamily="49" charset="-122"/>
                <a:cs typeface="MCMKMD+MicrosoftYaHei-Bold"/>
              </a:rPr>
              <a:t>用于：</a:t>
            </a:r>
            <a:endParaRPr lang="zh-CN" altLang="en-US" sz="3600" b="1" dirty="0">
              <a:solidFill>
                <a:schemeClr val="tx1"/>
              </a:solidFill>
              <a:latin typeface="黑体" panose="02010609060101010101" pitchFamily="49" charset="-122"/>
              <a:ea typeface="黑体" panose="02010609060101010101" pitchFamily="49" charset="-122"/>
              <a:cs typeface="MCMKMD+MicrosoftYaHei-Bold"/>
            </a:endParaRPr>
          </a:p>
          <a:p>
            <a:pPr marL="0" indent="720090" algn="just" eaLnBrk="1" latinLnBrk="0" hangingPunct="1">
              <a:lnSpc>
                <a:spcPct val="150000"/>
              </a:lnSpc>
            </a:pPr>
            <a:r>
              <a:rPr lang="en-US" altLang="zh-CN" sz="2800" dirty="0" smtClean="0">
                <a:latin typeface="+mn-ea"/>
                <a:ea typeface="+mn-ea"/>
                <a:cs typeface="+mn-ea"/>
              </a:rPr>
              <a:t>1</a:t>
            </a:r>
            <a:r>
              <a:rPr lang="en-US" altLang="zh-CN" sz="2800" dirty="0">
                <a:latin typeface="+mn-ea"/>
                <a:ea typeface="+mn-ea"/>
                <a:cs typeface="+mn-ea"/>
              </a:rPr>
              <a:t>.</a:t>
            </a:r>
            <a:r>
              <a:rPr lang="zh-CN" altLang="en-US" sz="2800" dirty="0">
                <a:latin typeface="+mn-ea"/>
                <a:ea typeface="+mn-ea"/>
                <a:cs typeface="+mn-ea"/>
              </a:rPr>
              <a:t>中央基建投资已安排的项目。</a:t>
            </a:r>
          </a:p>
          <a:p>
            <a:pPr marL="0" indent="720090" algn="just" eaLnBrk="1" latinLnBrk="0" hangingPunct="1">
              <a:lnSpc>
                <a:spcPct val="150000"/>
              </a:lnSpc>
            </a:pPr>
            <a:r>
              <a:rPr lang="en-US" altLang="zh-CN" sz="2800" dirty="0">
                <a:latin typeface="+mn-ea"/>
                <a:ea typeface="+mn-ea"/>
                <a:cs typeface="+mn-ea"/>
              </a:rPr>
              <a:t>2.</a:t>
            </a:r>
            <a:r>
              <a:rPr lang="zh-CN" altLang="en-US" sz="2800" dirty="0">
                <a:latin typeface="+mn-ea"/>
                <a:ea typeface="+mn-ea"/>
                <a:cs typeface="+mn-ea"/>
              </a:rPr>
              <a:t>非学校产权的、长期对外出租的或校办企业的房屋、基础设施等维修、加固和</a:t>
            </a:r>
            <a:r>
              <a:rPr lang="zh-CN" altLang="en-US" sz="2800" dirty="0" smtClean="0">
                <a:latin typeface="+mn-ea"/>
                <a:ea typeface="+mn-ea"/>
                <a:cs typeface="+mn-ea"/>
              </a:rPr>
              <a:t>改造</a:t>
            </a:r>
            <a:endParaRPr lang="en-US" altLang="zh-CN" sz="2800" dirty="0" smtClean="0">
              <a:latin typeface="+mn-ea"/>
              <a:ea typeface="+mn-ea"/>
              <a:cs typeface="+mn-ea"/>
            </a:endParaRPr>
          </a:p>
          <a:p>
            <a:pPr marL="0" indent="720090" algn="just" eaLnBrk="1" latinLnBrk="0" hangingPunct="1">
              <a:lnSpc>
                <a:spcPct val="150000"/>
              </a:lnSpc>
            </a:pPr>
            <a:r>
              <a:rPr lang="zh-CN" altLang="en-US" sz="2800" dirty="0" smtClean="0">
                <a:latin typeface="+mn-ea"/>
                <a:ea typeface="+mn-ea"/>
                <a:cs typeface="+mn-ea"/>
              </a:rPr>
              <a:t>项目</a:t>
            </a:r>
            <a:r>
              <a:rPr lang="zh-CN" altLang="en-US" sz="2800" dirty="0">
                <a:latin typeface="+mn-ea"/>
                <a:ea typeface="+mn-ea"/>
                <a:cs typeface="+mn-ea"/>
              </a:rPr>
              <a:t>。</a:t>
            </a:r>
          </a:p>
          <a:p>
            <a:pPr marL="0" indent="720090" algn="just" eaLnBrk="1" latinLnBrk="0" hangingPunct="1">
              <a:lnSpc>
                <a:spcPct val="150000"/>
              </a:lnSpc>
            </a:pPr>
            <a:r>
              <a:rPr lang="en-US" altLang="zh-CN" sz="2800" dirty="0">
                <a:latin typeface="+mn-ea"/>
                <a:ea typeface="+mn-ea"/>
                <a:cs typeface="+mn-ea"/>
              </a:rPr>
              <a:t>3.</a:t>
            </a:r>
            <a:r>
              <a:rPr lang="zh-CN" altLang="en-US" sz="2800" dirty="0">
                <a:latin typeface="+mn-ea"/>
                <a:ea typeface="+mn-ea"/>
                <a:cs typeface="+mn-ea"/>
              </a:rPr>
              <a:t>非学校产权的家属楼等维修、加固和改造项目。</a:t>
            </a:r>
          </a:p>
          <a:p>
            <a:pPr marL="0" indent="720090" algn="just" eaLnBrk="1" latinLnBrk="0" hangingPunct="1">
              <a:lnSpc>
                <a:spcPct val="150000"/>
              </a:lnSpc>
            </a:pPr>
            <a:r>
              <a:rPr lang="en-US" altLang="zh-CN" sz="2800" dirty="0">
                <a:latin typeface="+mn-ea"/>
                <a:ea typeface="+mn-ea"/>
                <a:cs typeface="+mn-ea"/>
              </a:rPr>
              <a:t>4.</a:t>
            </a:r>
            <a:r>
              <a:rPr lang="zh-CN" altLang="en-US" sz="2800" dirty="0">
                <a:latin typeface="+mn-ea"/>
                <a:ea typeface="+mn-ea"/>
                <a:cs typeface="+mn-ea"/>
              </a:rPr>
              <a:t>购置公务用车。</a:t>
            </a:r>
          </a:p>
          <a:p>
            <a:pPr marL="0" indent="720090" algn="just" eaLnBrk="1" latinLnBrk="0" hangingPunct="1">
              <a:lnSpc>
                <a:spcPct val="150000"/>
              </a:lnSpc>
            </a:pPr>
            <a:r>
              <a:rPr lang="en-US" altLang="zh-CN" sz="2800" dirty="0">
                <a:latin typeface="+mn-ea"/>
                <a:ea typeface="+mn-ea"/>
                <a:cs typeface="+mn-ea"/>
              </a:rPr>
              <a:t>5.</a:t>
            </a:r>
            <a:r>
              <a:rPr lang="zh-CN" altLang="en-US" sz="2800" dirty="0">
                <a:latin typeface="+mn-ea"/>
                <a:ea typeface="+mn-ea"/>
                <a:cs typeface="+mn-ea"/>
              </a:rPr>
              <a:t>超标准、豪华建设项目。</a:t>
            </a:r>
          </a:p>
          <a:p>
            <a:pPr marL="0" indent="720090" algn="just" eaLnBrk="1" latinLnBrk="0" hangingPunct="1">
              <a:lnSpc>
                <a:spcPct val="150000"/>
              </a:lnSpc>
            </a:pPr>
            <a:r>
              <a:rPr lang="en-US" altLang="zh-CN" sz="2800" dirty="0">
                <a:latin typeface="+mn-ea"/>
                <a:ea typeface="+mn-ea"/>
                <a:cs typeface="+mn-ea"/>
              </a:rPr>
              <a:t>6.</a:t>
            </a:r>
            <a:r>
              <a:rPr lang="zh-CN" altLang="en-US" sz="2800" dirty="0">
                <a:latin typeface="+mn-ea"/>
                <a:ea typeface="+mn-ea"/>
                <a:cs typeface="+mn-ea"/>
              </a:rPr>
              <a:t>低水平、重复建设项目。</a:t>
            </a:r>
          </a:p>
          <a:p>
            <a:pPr marL="0" indent="720090" algn="just" eaLnBrk="1" latinLnBrk="0" hangingPunct="1">
              <a:lnSpc>
                <a:spcPct val="150000"/>
              </a:lnSpc>
            </a:pPr>
            <a:r>
              <a:rPr lang="en-US" altLang="zh-CN" sz="2800" dirty="0">
                <a:latin typeface="+mn-ea"/>
                <a:ea typeface="+mn-ea"/>
                <a:cs typeface="+mn-ea"/>
              </a:rPr>
              <a:t>7.</a:t>
            </a:r>
            <a:r>
              <a:rPr lang="zh-CN" altLang="en-US" sz="2800" dirty="0">
                <a:latin typeface="+mn-ea"/>
                <a:ea typeface="+mn-ea"/>
                <a:cs typeface="+mn-ea"/>
              </a:rPr>
              <a:t>物业费、设施设备运行维护费等日常公用经费支出。</a:t>
            </a:r>
          </a:p>
          <a:p>
            <a:pPr marL="0" indent="720090" algn="just" eaLnBrk="1" latinLnBrk="0" hangingPunct="1">
              <a:lnSpc>
                <a:spcPct val="150000"/>
              </a:lnSpc>
            </a:pPr>
            <a:r>
              <a:rPr lang="en-US" altLang="zh-CN" sz="2800" dirty="0">
                <a:latin typeface="+mn-ea"/>
                <a:ea typeface="+mn-ea"/>
                <a:cs typeface="+mn-ea"/>
              </a:rPr>
              <a:t>8.</a:t>
            </a:r>
            <a:r>
              <a:rPr lang="zh-CN" altLang="en-US" sz="2800" dirty="0">
                <a:latin typeface="+mn-ea"/>
                <a:ea typeface="+mn-ea"/>
                <a:cs typeface="+mn-ea"/>
              </a:rPr>
              <a:t>工资、奖金、津补贴和其他福利支出等人员经费。</a:t>
            </a:r>
          </a:p>
          <a:p>
            <a:pPr marL="0" indent="720090" algn="just" eaLnBrk="1" latinLnBrk="0" hangingPunct="1">
              <a:lnSpc>
                <a:spcPct val="150000"/>
              </a:lnSpc>
            </a:pPr>
            <a:r>
              <a:rPr lang="en-US" altLang="zh-CN" sz="2800" dirty="0">
                <a:latin typeface="+mn-ea"/>
                <a:ea typeface="+mn-ea"/>
                <a:cs typeface="+mn-ea"/>
              </a:rPr>
              <a:t>9.</a:t>
            </a:r>
            <a:r>
              <a:rPr lang="zh-CN" altLang="en-US" sz="2800" dirty="0">
                <a:latin typeface="+mn-ea"/>
                <a:ea typeface="+mn-ea"/>
                <a:cs typeface="+mn-ea"/>
              </a:rPr>
              <a:t>捐赠、赞助、投资、支付罚款以及偿还贷款等。</a:t>
            </a:r>
          </a:p>
          <a:p>
            <a:pPr marL="0" indent="720090" algn="just" eaLnBrk="1" latinLnBrk="0" hangingPunct="1">
              <a:lnSpc>
                <a:spcPct val="150000"/>
              </a:lnSpc>
            </a:pPr>
            <a:r>
              <a:rPr lang="en-US" altLang="zh-CN" sz="2800" dirty="0">
                <a:latin typeface="+mn-ea"/>
                <a:ea typeface="+mn-ea"/>
                <a:cs typeface="+mn-ea"/>
              </a:rPr>
              <a:t>10.</a:t>
            </a:r>
            <a:r>
              <a:rPr lang="zh-CN" altLang="en-US" sz="2800" dirty="0">
                <a:latin typeface="+mn-ea"/>
                <a:ea typeface="+mn-ea"/>
                <a:cs typeface="+mn-ea"/>
              </a:rPr>
              <a:t>准备不充分、不具备实施条件的项目。</a:t>
            </a:r>
          </a:p>
          <a:p>
            <a:pPr indent="720090">
              <a:lnSpc>
                <a:spcPct val="150000"/>
              </a:lnSpc>
            </a:pPr>
            <a:endParaRPr lang="zh-CN" altLang="en-US" sz="3600" dirty="0">
              <a:latin typeface="+mj-ea"/>
              <a:ea typeface="+mj-ea"/>
              <a:cs typeface="+mn-ea"/>
            </a:endParaRPr>
          </a:p>
        </p:txBody>
      </p:sp>
      <p:sp>
        <p:nvSpPr>
          <p:cNvPr id="14" name="TextBox 7"/>
          <p:cNvSpPr txBox="1">
            <a:spLocks noChangeArrowheads="1"/>
          </p:cNvSpPr>
          <p:nvPr/>
        </p:nvSpPr>
        <p:spPr bwMode="auto">
          <a:xfrm>
            <a:off x="523875" y="219075"/>
            <a:ext cx="11933238" cy="829945"/>
          </a:xfrm>
          <a:prstGeom prst="rect">
            <a:avLst/>
          </a:prstGeom>
          <a:noFill/>
          <a:ln w="9525">
            <a:noFill/>
            <a:miter lim="800000"/>
          </a:ln>
        </p:spPr>
        <p:txBody>
          <a:bodyPr>
            <a:spAutoFit/>
          </a:bodyPr>
          <a:lstStyle/>
          <a:p>
            <a:r>
              <a:rPr lang="zh-CN" altLang="en-US" sz="4800" b="1" dirty="0" smtClean="0">
                <a:solidFill>
                  <a:schemeClr val="bg1"/>
                </a:solidFill>
                <a:latin typeface="华文中宋" panose="02010600040101010101" pitchFamily="2" charset="-122"/>
                <a:ea typeface="华文中宋" panose="02010600040101010101" pitchFamily="2" charset="-122"/>
              </a:rPr>
              <a:t>一、</a:t>
            </a:r>
            <a:r>
              <a:rPr lang="zh-CN" altLang="en-US" sz="4800" b="1" dirty="0">
                <a:solidFill>
                  <a:schemeClr val="bg1"/>
                </a:solidFill>
                <a:latin typeface="华文中宋" panose="02010600040101010101" pitchFamily="2" charset="-122"/>
                <a:ea typeface="华文中宋" panose="02010600040101010101" pitchFamily="2" charset="-122"/>
              </a:rPr>
              <a:t>专项资金支持</a:t>
            </a:r>
            <a:r>
              <a:rPr lang="zh-CN" altLang="en-US" sz="4800" b="1" dirty="0" smtClean="0">
                <a:solidFill>
                  <a:schemeClr val="bg1"/>
                </a:solidFill>
                <a:latin typeface="华文中宋" panose="02010600040101010101" pitchFamily="2" charset="-122"/>
                <a:ea typeface="华文中宋" panose="02010600040101010101" pitchFamily="2" charset="-122"/>
              </a:rPr>
              <a:t>范围</a:t>
            </a:r>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矩形 5"/>
          <p:cNvSpPr>
            <a:spLocks noChangeArrowheads="1"/>
          </p:cNvSpPr>
          <p:nvPr/>
        </p:nvSpPr>
        <p:spPr bwMode="auto">
          <a:xfrm>
            <a:off x="-11748" y="1751415"/>
            <a:ext cx="15122525" cy="1423968"/>
          </a:xfrm>
          <a:prstGeom prst="rect">
            <a:avLst/>
          </a:prstGeom>
          <a:solidFill>
            <a:srgbClr val="F6E6F1"/>
          </a:solidFill>
          <a:ln w="25400" algn="ctr">
            <a:noFill/>
            <a:miter lim="800000"/>
          </a:ln>
        </p:spPr>
        <p:txBody>
          <a:bodyPr lIns="91428" tIns="45713" rIns="91428" bIns="45713" anchor="ctr"/>
          <a:lstStyle/>
          <a:p>
            <a:pPr algn="ctr" defTabSz="1592580"/>
            <a:endParaRPr lang="zh-CN" altLang="en-US" sz="3500">
              <a:solidFill>
                <a:srgbClr val="FFFFFF"/>
              </a:solidFill>
              <a:latin typeface="Calibri" panose="020F0502020204030204" pitchFamily="34" charset="0"/>
            </a:endParaRPr>
          </a:p>
        </p:txBody>
      </p:sp>
      <p:sp>
        <p:nvSpPr>
          <p:cNvPr id="16390" name="Rectangle 19"/>
          <p:cNvSpPr>
            <a:spLocks noChangeArrowheads="1"/>
          </p:cNvSpPr>
          <p:nvPr/>
        </p:nvSpPr>
        <p:spPr bwMode="auto">
          <a:xfrm>
            <a:off x="0" y="1752956"/>
            <a:ext cx="360363" cy="1433504"/>
          </a:xfrm>
          <a:prstGeom prst="rect">
            <a:avLst/>
          </a:prstGeom>
          <a:solidFill>
            <a:srgbClr val="812F6A"/>
          </a:solidFill>
          <a:ln w="9525">
            <a:solidFill>
              <a:srgbClr val="812F6A"/>
            </a:solidFill>
            <a:miter lim="800000"/>
          </a:ln>
        </p:spPr>
        <p:txBody>
          <a:bodyPr wrap="none" anchor="ctr"/>
          <a:lstStyle/>
          <a:p>
            <a:endParaRPr lang="zh-CN" altLang="en-US"/>
          </a:p>
        </p:txBody>
      </p:sp>
      <p:sp>
        <p:nvSpPr>
          <p:cNvPr id="16391" name="Rectangle 20"/>
          <p:cNvSpPr>
            <a:spLocks noChangeArrowheads="1"/>
          </p:cNvSpPr>
          <p:nvPr/>
        </p:nvSpPr>
        <p:spPr bwMode="auto">
          <a:xfrm>
            <a:off x="431800" y="1752956"/>
            <a:ext cx="144463" cy="1433504"/>
          </a:xfrm>
          <a:prstGeom prst="rect">
            <a:avLst/>
          </a:prstGeom>
          <a:solidFill>
            <a:srgbClr val="812F6A"/>
          </a:solidFill>
          <a:ln w="9525">
            <a:noFill/>
            <a:miter lim="800000"/>
          </a:ln>
        </p:spPr>
        <p:txBody>
          <a:bodyPr wrap="none" anchor="ctr"/>
          <a:lstStyle/>
          <a:p>
            <a:endParaRPr lang="zh-CN" altLang="en-US"/>
          </a:p>
        </p:txBody>
      </p:sp>
      <p:sp>
        <p:nvSpPr>
          <p:cNvPr id="16388" name="矩形 7"/>
          <p:cNvSpPr>
            <a:spLocks noChangeArrowheads="1"/>
          </p:cNvSpPr>
          <p:nvPr/>
        </p:nvSpPr>
        <p:spPr bwMode="auto">
          <a:xfrm>
            <a:off x="1346156" y="2989246"/>
            <a:ext cx="12697460" cy="7099935"/>
          </a:xfrm>
          <a:prstGeom prst="rect">
            <a:avLst/>
          </a:prstGeom>
          <a:noFill/>
          <a:ln w="25400" algn="ctr">
            <a:noFill/>
            <a:miter lim="800000"/>
          </a:ln>
        </p:spPr>
        <p:txBody>
          <a:bodyPr lIns="90770" tIns="45384" rIns="90770" bIns="45384" anchor="ctr"/>
          <a:lstStyle/>
          <a:p>
            <a:pPr marL="536575" indent="-536575" algn="l">
              <a:lnSpc>
                <a:spcPct val="150000"/>
              </a:lnSpc>
              <a:spcAft>
                <a:spcPts val="1200"/>
              </a:spcAft>
              <a:buClrTx/>
              <a:buSzTx/>
              <a:buFontTx/>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一、专项资金支持范围</a:t>
            </a:r>
          </a:p>
          <a:p>
            <a:pPr marL="536575" indent="-536575" algn="l">
              <a:lnSpc>
                <a:spcPct val="150000"/>
              </a:lnSpc>
              <a:spcAft>
                <a:spcPts val="1200"/>
              </a:spcAft>
              <a:buClrTx/>
              <a:buSzTx/>
              <a:buFontTx/>
              <a:defRPr/>
            </a:pPr>
            <a:r>
              <a:rPr lang="zh-CN" altLang="en-US" sz="3600" dirty="0">
                <a:ea typeface="黑体" panose="02010609060101010101" pitchFamily="49" charset="-122"/>
                <a:cs typeface="Times New Roman" panose="02020603050405020304" pitchFamily="18" charset="0"/>
              </a:rPr>
              <a:t>二、专项资金申报具体要求</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三、专项资金申报时间安排</a:t>
            </a:r>
          </a:p>
          <a:p>
            <a:pPr marL="536575" indent="-536575">
              <a:lnSpc>
                <a:spcPct val="150000"/>
              </a:lnSpc>
              <a:spcAft>
                <a:spcPts val="1200"/>
              </a:spcAft>
              <a:defRPr/>
            </a:pPr>
            <a:r>
              <a:rPr lang="zh-CN" altLang="en-US" sz="3600" dirty="0">
                <a:solidFill>
                  <a:schemeClr val="bg1">
                    <a:lumMod val="50000"/>
                  </a:schemeClr>
                </a:solidFill>
                <a:ea typeface="黑体" panose="02010609060101010101" pitchFamily="49" charset="-122"/>
                <a:cs typeface="Times New Roman" panose="02020603050405020304" pitchFamily="18" charset="0"/>
              </a:rPr>
              <a:t>四、专项资金项目排序</a:t>
            </a:r>
          </a:p>
          <a:p>
            <a:pPr marL="536575" indent="-536575">
              <a:lnSpc>
                <a:spcPct val="150000"/>
              </a:lnSpc>
              <a:spcAft>
                <a:spcPts val="1200"/>
              </a:spcAft>
              <a:defRPr/>
            </a:pPr>
            <a:r>
              <a:rPr lang="zh-CN" altLang="en-US" sz="3600" dirty="0" smtClean="0">
                <a:solidFill>
                  <a:schemeClr val="bg1">
                    <a:lumMod val="50000"/>
                  </a:schemeClr>
                </a:solidFill>
                <a:ea typeface="黑体" panose="02010609060101010101" pitchFamily="49" charset="-122"/>
                <a:cs typeface="Times New Roman" panose="02020603050405020304" pitchFamily="18" charset="0"/>
              </a:rPr>
              <a:t>五</a:t>
            </a:r>
            <a:r>
              <a:rPr lang="zh-CN" altLang="en-US" sz="3600" dirty="0">
                <a:solidFill>
                  <a:schemeClr val="bg1">
                    <a:lumMod val="50000"/>
                  </a:schemeClr>
                </a:solidFill>
                <a:ea typeface="黑体" panose="02010609060101010101" pitchFamily="49" charset="-122"/>
                <a:cs typeface="Times New Roman" panose="02020603050405020304" pitchFamily="18" charset="0"/>
              </a:rPr>
              <a:t>、专项资金申报书填写要求</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9254" y="8177310"/>
            <a:ext cx="9650756" cy="2516090"/>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242606" y="234132"/>
            <a:ext cx="1377441" cy="1368152"/>
          </a:xfrm>
          <a:prstGeom prst="rect">
            <a:avLst/>
          </a:prstGeom>
        </p:spPr>
      </p:pic>
      <p:sp>
        <p:nvSpPr>
          <p:cNvPr id="10" name="矩形 6"/>
          <p:cNvSpPr>
            <a:spLocks noChangeArrowheads="1"/>
          </p:cNvSpPr>
          <p:nvPr/>
        </p:nvSpPr>
        <p:spPr bwMode="auto">
          <a:xfrm>
            <a:off x="1433753" y="1369019"/>
            <a:ext cx="1957070" cy="1720850"/>
          </a:xfrm>
          <a:prstGeom prst="rect">
            <a:avLst/>
          </a:prstGeom>
          <a:noFill/>
          <a:ln w="9525">
            <a:noFill/>
            <a:miter lim="800000"/>
          </a:ln>
        </p:spPr>
        <p:txBody>
          <a:bodyPr wrap="none" lIns="90770" tIns="45384" rIns="90770" bIns="45384">
            <a:spAutoFit/>
          </a:bodyPr>
          <a:lstStyle/>
          <a:p>
            <a:pPr algn="ctr" defTabSz="1592580">
              <a:lnSpc>
                <a:spcPct val="200000"/>
              </a:lnSpc>
            </a:pPr>
            <a:r>
              <a:rPr lang="zh-CN" altLang="en-US" sz="5300" dirty="0">
                <a:solidFill>
                  <a:srgbClr val="812F6A"/>
                </a:solidFill>
                <a:latin typeface="华文中宋" panose="02010600040101010101" pitchFamily="2" charset="-122"/>
                <a:ea typeface="华文中宋" panose="02010600040101010101" pitchFamily="2" charset="-122"/>
                <a:cs typeface="华文中宋" panose="02010600040101010101" pitchFamily="2" charset="-122"/>
              </a:rPr>
              <a:t>目  录</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65118" y="8177310"/>
            <a:ext cx="9650756" cy="2516090"/>
          </a:xfrm>
          <a:prstGeom prst="rect">
            <a:avLst/>
          </a:prstGeom>
        </p:spPr>
      </p:pic>
      <p:sp>
        <p:nvSpPr>
          <p:cNvPr id="16388" name="矩形 7"/>
          <p:cNvSpPr>
            <a:spLocks noChangeArrowheads="1"/>
          </p:cNvSpPr>
          <p:nvPr/>
        </p:nvSpPr>
        <p:spPr bwMode="auto">
          <a:xfrm>
            <a:off x="216446" y="1170236"/>
            <a:ext cx="14617624" cy="8742541"/>
          </a:xfrm>
          <a:prstGeom prst="rect">
            <a:avLst/>
          </a:prstGeom>
          <a:noFill/>
          <a:ln w="25400" algn="ctr">
            <a:noFill/>
            <a:miter lim="800000"/>
          </a:ln>
        </p:spPr>
        <p:txBody>
          <a:bodyPr lIns="90770" tIns="45384" rIns="90770" bIns="45384" anchor="ctr"/>
          <a:lstStyle/>
          <a:p>
            <a:pPr indent="720090" algn="just">
              <a:lnSpc>
                <a:spcPct val="150000"/>
              </a:lnSpc>
            </a:pPr>
            <a:r>
              <a:rPr lang="zh-CN" altLang="en-US" sz="3600" b="1"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 专项资金实行项目库管理</a:t>
            </a:r>
            <a:r>
              <a:rPr lang="zh-CN" altLang="en-US" sz="3600" dirty="0" smtClean="0">
                <a:solidFill>
                  <a:schemeClr val="tx1"/>
                </a:solidFill>
                <a:latin typeface="黑体" panose="02010609060101010101" pitchFamily="49" charset="-122"/>
                <a:ea typeface="黑体" panose="02010609060101010101" pitchFamily="49" charset="-122"/>
                <a:cs typeface="黑体" panose="02010609060101010101" pitchFamily="49" charset="-122"/>
              </a:rPr>
              <a:t>：</a:t>
            </a:r>
            <a:endParaRPr lang="en-US" altLang="zh-CN" sz="3600" dirty="0" smtClean="0">
              <a:solidFill>
                <a:schemeClr val="tx1"/>
              </a:solidFill>
              <a:latin typeface="黑体" panose="02010609060101010101" pitchFamily="49" charset="-122"/>
              <a:ea typeface="黑体" panose="02010609060101010101" pitchFamily="49" charset="-122"/>
              <a:cs typeface="黑体" panose="02010609060101010101" pitchFamily="49" charset="-122"/>
            </a:endParaRPr>
          </a:p>
          <a:p>
            <a:pPr marL="0" indent="720090" algn="just" eaLnBrk="1" latinLnBrk="0" hangingPunct="1">
              <a:lnSpc>
                <a:spcPct val="150000"/>
              </a:lnSpc>
            </a:pPr>
            <a:r>
              <a:rPr lang="zh-CN" altLang="en-US" sz="3600" dirty="0" smtClean="0">
                <a:latin typeface="+mn-ea"/>
                <a:ea typeface="+mn-ea"/>
                <a:cs typeface="+mn-ea"/>
              </a:rPr>
              <a:t>教育部按照</a:t>
            </a:r>
            <a:r>
              <a:rPr lang="zh-CN" altLang="en-US" sz="3600" b="1" dirty="0">
                <a:latin typeface="+mn-ea"/>
                <a:ea typeface="+mn-ea"/>
                <a:cs typeface="+mn-ea"/>
              </a:rPr>
              <a:t>“先评审后入库”</a:t>
            </a:r>
            <a:r>
              <a:rPr lang="zh-CN" altLang="en-US" sz="3600" dirty="0">
                <a:latin typeface="+mn-ea"/>
                <a:ea typeface="+mn-ea"/>
                <a:cs typeface="+mn-ea"/>
              </a:rPr>
              <a:t>的原则，根据以往评审惯例，一般</a:t>
            </a:r>
            <a:r>
              <a:rPr lang="en-US" altLang="zh-CN" sz="3600" b="1" dirty="0">
                <a:latin typeface="+mn-ea"/>
                <a:ea typeface="+mn-ea"/>
                <a:cs typeface="+mn-ea"/>
              </a:rPr>
              <a:t>6</a:t>
            </a:r>
            <a:r>
              <a:rPr lang="zh-CN" altLang="en-US" sz="3600" b="1" dirty="0">
                <a:latin typeface="+mn-ea"/>
                <a:ea typeface="+mn-ea"/>
                <a:cs typeface="+mn-ea"/>
              </a:rPr>
              <a:t>月</a:t>
            </a:r>
            <a:r>
              <a:rPr lang="zh-CN" altLang="en-US" sz="3600" dirty="0">
                <a:latin typeface="+mn-ea"/>
                <a:ea typeface="+mn-ea"/>
                <a:cs typeface="+mn-ea"/>
              </a:rPr>
              <a:t>教育部会组织专家或委托有资质的评审机构，对中央高校申报的项目进行评审，通过评审的项目</a:t>
            </a:r>
            <a:r>
              <a:rPr lang="zh-CN" altLang="en-US" sz="3600" dirty="0" smtClean="0">
                <a:latin typeface="+mn-ea"/>
                <a:ea typeface="+mn-ea"/>
                <a:cs typeface="+mn-ea"/>
              </a:rPr>
              <a:t>纳入教育部项目</a:t>
            </a:r>
            <a:r>
              <a:rPr lang="zh-CN" altLang="en-US" sz="3600" dirty="0">
                <a:latin typeface="+mn-ea"/>
                <a:ea typeface="+mn-ea"/>
                <a:cs typeface="+mn-ea"/>
              </a:rPr>
              <a:t>库</a:t>
            </a:r>
            <a:r>
              <a:rPr lang="zh-CN" altLang="en-US" sz="3600" dirty="0" smtClean="0">
                <a:latin typeface="+mn-ea"/>
                <a:ea typeface="+mn-ea"/>
                <a:cs typeface="+mn-ea"/>
              </a:rPr>
              <a:t>。</a:t>
            </a:r>
            <a:endParaRPr lang="en-US" altLang="zh-CN" sz="3600" dirty="0" smtClean="0">
              <a:latin typeface="+mn-ea"/>
              <a:ea typeface="+mn-ea"/>
              <a:cs typeface="+mn-ea"/>
            </a:endParaRPr>
          </a:p>
          <a:p>
            <a:pPr indent="720090" algn="just">
              <a:lnSpc>
                <a:spcPct val="150000"/>
              </a:lnSpc>
            </a:pPr>
            <a:endParaRPr lang="zh-CN" altLang="en-US" sz="3200" dirty="0">
              <a:latin typeface="+mn-ea"/>
              <a:ea typeface="+mn-ea"/>
            </a:endParaRPr>
          </a:p>
          <a:p>
            <a:pPr indent="720090" algn="just">
              <a:lnSpc>
                <a:spcPct val="150000"/>
              </a:lnSpc>
            </a:pPr>
            <a:endParaRPr lang="zh-CN" altLang="en-US" sz="3600" dirty="0">
              <a:latin typeface="+mj-ea"/>
              <a:ea typeface="+mj-ea"/>
            </a:endParaRPr>
          </a:p>
        </p:txBody>
      </p:sp>
      <p:sp>
        <p:nvSpPr>
          <p:cNvPr id="14" name="TextBox 7"/>
          <p:cNvSpPr txBox="1">
            <a:spLocks noChangeArrowheads="1"/>
          </p:cNvSpPr>
          <p:nvPr/>
        </p:nvSpPr>
        <p:spPr bwMode="auto">
          <a:xfrm>
            <a:off x="523875" y="219075"/>
            <a:ext cx="11933238" cy="1568450"/>
          </a:xfrm>
          <a:prstGeom prst="rect">
            <a:avLst/>
          </a:prstGeom>
          <a:noFill/>
          <a:ln w="9525">
            <a:noFill/>
            <a:miter lim="800000"/>
          </a:ln>
        </p:spPr>
        <p:txBody>
          <a:bodyPr>
            <a:spAutoFit/>
          </a:bodyPr>
          <a:lstStyle/>
          <a:p>
            <a:r>
              <a:rPr lang="zh-CN" altLang="en-US" sz="4800" b="1" dirty="0">
                <a:solidFill>
                  <a:schemeClr val="bg1"/>
                </a:solidFill>
                <a:latin typeface="华文中宋" panose="02010600040101010101" pitchFamily="2" charset="-122"/>
                <a:ea typeface="华文中宋" panose="02010600040101010101" pitchFamily="2" charset="-122"/>
              </a:rPr>
              <a:t>二</a:t>
            </a:r>
            <a:r>
              <a:rPr lang="zh-CN" altLang="en-US" sz="4800" b="1" dirty="0" smtClean="0">
                <a:solidFill>
                  <a:schemeClr val="bg1"/>
                </a:solidFill>
                <a:latin typeface="华文中宋" panose="02010600040101010101" pitchFamily="2" charset="-122"/>
                <a:ea typeface="华文中宋" panose="02010600040101010101" pitchFamily="2" charset="-122"/>
              </a:rPr>
              <a:t>、专项资金申报具体要求</a:t>
            </a:r>
            <a:endParaRPr lang="zh-CN" altLang="en-US" sz="4800" b="1" dirty="0">
              <a:solidFill>
                <a:schemeClr val="bg1"/>
              </a:solidFill>
              <a:latin typeface="华文中宋" panose="02010600040101010101" pitchFamily="2" charset="-122"/>
              <a:ea typeface="华文中宋" panose="02010600040101010101" pitchFamily="2" charset="-122"/>
            </a:endParaRPr>
          </a:p>
          <a:p>
            <a:endParaRPr lang="zh-CN" altLang="en-US" sz="4800" b="1" dirty="0">
              <a:solidFill>
                <a:schemeClr val="bg1"/>
              </a:solidFill>
              <a:latin typeface="华文中宋" panose="02010600040101010101" pitchFamily="2" charset="-122"/>
              <a:ea typeface="华文中宋" panose="02010600040101010101" pitchFamily="2" charset="-122"/>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764f19ec-8ba6-4720-b772-40eda338b43e"/>
  <p:tag name="COMMONDATA" val="eyJoZGlkIjoiOWVkZmUyYjQ3NzE2ODQ4MGY0Zjc4YzBhYTk5ODJkNzk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UNIT_TEXTBOXSTYLE_SHAPETYPE" val="1"/>
  <p:tag name="KSO_WM_UNIT_TEXTBOXSTYLE_ADJUSTLEFT" val="0_-45.44998"/>
  <p:tag name="KSO_WM_UNIT_TEXTBOXSTYLE_ADJUSTTOP" val="100_0.8500061"/>
  <p:tag name="KSO_WM_UNIT_HIGHLIGHT" val="0"/>
  <p:tag name="KSO_WM_UNIT_COMPATIBLE" val="0"/>
  <p:tag name="KSO_WM_UNIT_DIAGRAM_ISNUMVISUAL" val="0"/>
  <p:tag name="KSO_WM_UNIT_DIAGRAM_ISREFERUNIT" val="0"/>
  <p:tag name="KSO_WM_UNIT_TYPE" val="i"/>
  <p:tag name="KSO_WM_UNIT_INDEX" val="1"/>
  <p:tag name="KSO_WM_UNIT_ID" val="mixed20201941_304*i*1"/>
  <p:tag name="KSO_WM_TEMPLATE_CATEGORY" val="mixed"/>
  <p:tag name="KSO_WM_TEMPLATE_INDEX" val="20201941"/>
  <p:tag name="KSO_WM_UNIT_LAYERLEVEL" val="1"/>
  <p:tag name="KSO_WM_TAG_VERSION" val="1.0"/>
  <p:tag name="KSO_WM_BEAUTIFY_FLAG" val="#wm#"/>
  <p:tag name="KSO_WM_UNIT_TEXTBOXSTYLE_GUID" val="{d0673bea-9c8a-4131-8c26-b781fa958863}"/>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2.xml><?xml version="1.0" encoding="utf-8"?>
<p:tagLst xmlns:a="http://schemas.openxmlformats.org/drawingml/2006/main" xmlns:r="http://schemas.openxmlformats.org/officeDocument/2006/relationships" xmlns:p="http://schemas.openxmlformats.org/presentationml/2006/main">
  <p:tag name="KSO_WM_UNIT_TEXTBOXSTYLE_SHAPETYPE" val="1"/>
  <p:tag name="KSO_WM_UNIT_TEXTBOXSTYLE_ADJUSTLEFT" val="0_-28.25"/>
  <p:tag name="KSO_WM_UNIT_TEXTBOXSTYLE_ADJUSTTOP" val="0_-20.84999"/>
  <p:tag name="KSO_WM_UNIT_TEXTBOXSTYLE_ADJUSTWIDTH" val="100_53.80002"/>
  <p:tag name="KSO_WM_UNIT_TEXTBOXSTYLE_ADJUSTHEIGTH" val="100_41.75"/>
  <p:tag name="KSO_WM_UNIT_HIGHLIGHT" val="0"/>
  <p:tag name="KSO_WM_UNIT_COMPATIBLE" val="0"/>
  <p:tag name="KSO_WM_UNIT_DIAGRAM_ISNUMVISUAL" val="0"/>
  <p:tag name="KSO_WM_UNIT_DIAGRAM_ISREFERUNIT" val="0"/>
  <p:tag name="KSO_WM_UNIT_TYPE" val="i"/>
  <p:tag name="KSO_WM_UNIT_INDEX" val="3"/>
  <p:tag name="KSO_WM_UNIT_ID" val="mixed20201941_304*i*3"/>
  <p:tag name="KSO_WM_TEMPLATE_CATEGORY" val="mixed"/>
  <p:tag name="KSO_WM_TEMPLATE_INDEX" val="20201941"/>
  <p:tag name="KSO_WM_UNIT_LAYERLEVEL" val="1"/>
  <p:tag name="KSO_WM_TAG_VERSION" val="1.0"/>
  <p:tag name="KSO_WM_BEAUTIFY_FLAG" val="#wm#"/>
  <p:tag name="KSO_WM_UNIT_TEXTBOXSTYLE_GUID" val="{d0673bea-9c8a-4131-8c26-b781fa958863}"/>
  <p:tag name="KSO_WM_UNIT_FILL_FORE_SCHEMECOLOR_INDEX_BRIGHTNESS" val="-0.05"/>
  <p:tag name="KSO_WM_UNIT_FILL_FORE_SCHEMECOLOR_INDEX" val="14"/>
  <p:tag name="KSO_WM_UNIT_FILL_TYPE" val="1"/>
  <p:tag name="KSO_WM_UNIT_TEXT_FILL_FORE_SCHEMECOLOR_INDEX_BRIGHTNESS" val="0"/>
  <p:tag name="KSO_WM_UNIT_TEXT_FILL_FORE_SCHEMECOLOR_INDEX" val="2"/>
  <p:tag name="KSO_WM_UNIT_TEXT_FILL_TYPE" val="1"/>
</p:tagLst>
</file>

<file path=ppt/tags/tag2.xml><?xml version="1.0" encoding="utf-8"?>
<p:tagLst xmlns:a="http://schemas.openxmlformats.org/drawingml/2006/main" xmlns:r="http://schemas.openxmlformats.org/officeDocument/2006/relationships" xmlns:p="http://schemas.openxmlformats.org/presentationml/2006/main">
  <p:tag name="KSO_WM_UNIT_TEXTBOXSTYLE_GUID" val="{d0673bea-9c8a-4131-8c26-b781fa958863}"/>
</p:tagLst>
</file>

<file path=ppt/tags/tag3.xml><?xml version="1.0" encoding="utf-8"?>
<p:tagLst xmlns:a="http://schemas.openxmlformats.org/drawingml/2006/main" xmlns:r="http://schemas.openxmlformats.org/officeDocument/2006/relationships" xmlns:p="http://schemas.openxmlformats.org/presentationml/2006/main">
  <p:tag name="KSO_WM_UNIT_TEXTBOXSTYLE_SHAPETYPE" val="0"/>
  <p:tag name="KSO_WM_UNIT_TEXTBOXSTYLE_TEMPLATETYPE" val="1"/>
  <p:tag name="KSO_WM_UNIT_PRESET_TEXT" val="点击此处添加正文，文字是您思想的提炼，为了演示发布的良好效果，请言简意赅的阐述您的观点。&#10;您的正文已经经简明扼要，字字珠玑，但信息却千丝万缕、错综复杂，需要用更多。"/>
  <p:tag name="KSO_WM_UNIT_NOCLEAR" val="1"/>
  <p:tag name="KSO_WM_UNIT_VALUE" val="64"/>
  <p:tag name="KSO_WM_UNIT_HIGHLIGHT" val="0"/>
  <p:tag name="KSO_WM_UNIT_COMPATIBLE" val="0"/>
  <p:tag name="KSO_WM_UNIT_DIAGRAM_ISNUMVISUAL" val="0"/>
  <p:tag name="KSO_WM_UNIT_DIAGRAM_ISREFERUNIT" val="0"/>
  <p:tag name="KSO_WM_UNIT_TYPE" val="f"/>
  <p:tag name="KSO_WM_UNIT_INDEX" val="1"/>
  <p:tag name="KSO_WM_UNIT_ID" val="mixed20201941_304*f*1"/>
  <p:tag name="KSO_WM_TEMPLATE_CATEGORY" val="mixed"/>
  <p:tag name="KSO_WM_TEMPLATE_INDEX" val="20201941"/>
  <p:tag name="KSO_WM_UNIT_LAYERLEVEL" val="1"/>
  <p:tag name="KSO_WM_TAG_VERSION" val="1.0"/>
  <p:tag name="KSO_WM_BEAUTIFY_FLAG" val="#wm#"/>
  <p:tag name="KSO_WM_UNIT_TEXTBOXSTYLE_GUID" val="{d0673bea-9c8a-4131-8c26-b781fa958863}"/>
  <p:tag name="KSO_WM_UNIT_TEXTBOXSTYLE_TYPE" val="8"/>
  <p:tag name="KSO_WM_UNIT_TEXT_FILL_FORE_SCHEMECOLOR_INDEX_BRIGHTNESS" val="0.25"/>
  <p:tag name="KSO_WM_UNIT_TEXT_FILL_FORE_SCHEMECOLOR_INDEX" val="13"/>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935,&quot;width&quot;:2645}"/>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2_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2555</Words>
  <Application>Microsoft Office PowerPoint</Application>
  <PresentationFormat>自定义</PresentationFormat>
  <Paragraphs>204</Paragraphs>
  <Slides>27</Slides>
  <Notes>19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27</vt:i4>
      </vt:variant>
    </vt:vector>
  </HeadingPairs>
  <TitlesOfParts>
    <vt:vector size="41" baseType="lpstr">
      <vt:lpstr>MCMKMD+MicrosoftYaHei-Bold</vt:lpstr>
      <vt:lpstr>NWLJVL+MicrosoftYaHei-Bold</vt:lpstr>
      <vt:lpstr>仿宋</vt:lpstr>
      <vt:lpstr>黑体</vt:lpstr>
      <vt:lpstr>华文行楷</vt:lpstr>
      <vt:lpstr>华文中宋</vt:lpstr>
      <vt:lpstr>宋体</vt:lpstr>
      <vt:lpstr>微软雅黑</vt:lpstr>
      <vt:lpstr>Arial</vt:lpstr>
      <vt:lpstr>Calibri</vt:lpstr>
      <vt:lpstr>Times New Roman</vt:lpstr>
      <vt:lpstr>Wingdings</vt:lpstr>
      <vt:lpstr>2_默认设计模板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tj</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sony</dc:creator>
  <cp:lastModifiedBy>微软用户</cp:lastModifiedBy>
  <cp:revision>1419</cp:revision>
  <dcterms:created xsi:type="dcterms:W3CDTF">2011-04-19T09:23:00Z</dcterms:created>
  <dcterms:modified xsi:type="dcterms:W3CDTF">2024-04-28T03:06:46Z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1FF9139A9C2641AA9F1A84AF706E8067_12</vt:lpwstr>
  </property>
  <property fmtid="{D5CDD505-2E9C-101B-9397-08002B2CF9AE}" pid="3" name="KSOProductBuildVer">
    <vt:lpwstr>2052-12.1.0.16729</vt:lpwstr>
  </property>
</Properties>
</file>