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821" r:id="rId3"/>
    <p:sldId id="862" r:id="rId5"/>
    <p:sldId id="1046" r:id="rId6"/>
    <p:sldId id="860" r:id="rId7"/>
    <p:sldId id="1157" r:id="rId8"/>
    <p:sldId id="960" r:id="rId9"/>
    <p:sldId id="989" r:id="rId10"/>
    <p:sldId id="1080" r:id="rId11"/>
    <p:sldId id="1109" r:id="rId12"/>
    <p:sldId id="1008" r:id="rId13"/>
    <p:sldId id="1081" r:id="rId14"/>
    <p:sldId id="961" r:id="rId15"/>
    <p:sldId id="963" r:id="rId16"/>
    <p:sldId id="1006" r:id="rId17"/>
    <p:sldId id="965" r:id="rId18"/>
    <p:sldId id="1110" r:id="rId19"/>
    <p:sldId id="1022" r:id="rId20"/>
    <p:sldId id="1112" r:id="rId21"/>
    <p:sldId id="1079" r:id="rId22"/>
    <p:sldId id="1023" r:id="rId23"/>
    <p:sldId id="1025" r:id="rId24"/>
    <p:sldId id="1027" r:id="rId25"/>
    <p:sldId id="1141" r:id="rId26"/>
    <p:sldId id="1113" r:id="rId27"/>
    <p:sldId id="1033" r:id="rId28"/>
    <p:sldId id="1030" r:id="rId29"/>
    <p:sldId id="1034" r:id="rId30"/>
    <p:sldId id="1035" r:id="rId31"/>
    <p:sldId id="1036" r:id="rId32"/>
    <p:sldId id="1037" r:id="rId33"/>
    <p:sldId id="1038" r:id="rId34"/>
    <p:sldId id="1039" r:id="rId35"/>
    <p:sldId id="1040" r:id="rId36"/>
    <p:sldId id="1041" r:id="rId37"/>
    <p:sldId id="1042" r:id="rId38"/>
    <p:sldId id="1043" r:id="rId39"/>
    <p:sldId id="1078" r:id="rId40"/>
    <p:sldId id="720" r:id="rId41"/>
  </p:sldIdLst>
  <p:sldSz cx="15122525" cy="10693400"/>
  <p:notesSz cx="6797675" cy="9926320"/>
  <p:custDataLst>
    <p:tags r:id="rId4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2755" indent="508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06780" indent="8255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60805" indent="1143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14830" indent="14605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ftsgirl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BBE0E3"/>
    <a:srgbClr val="FF5050"/>
    <a:srgbClr val="3333FF"/>
    <a:srgbClr val="66FF66"/>
    <a:srgbClr val="FF9900"/>
    <a:srgbClr val="FF00FF"/>
    <a:srgbClr val="96EECA"/>
    <a:srgbClr val="C0F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78556" autoAdjust="0"/>
  </p:normalViewPr>
  <p:slideViewPr>
    <p:cSldViewPr showGuides="1">
      <p:cViewPr>
        <p:scale>
          <a:sx n="40" d="100"/>
          <a:sy n="40" d="100"/>
        </p:scale>
        <p:origin x="-1518" y="-204"/>
      </p:cViewPr>
      <p:guideLst>
        <p:guide orient="horz" pos="3368"/>
        <p:guide pos="46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3000" y="-90"/>
      </p:cViewPr>
      <p:guideLst>
        <p:guide orient="horz" pos="3126"/>
        <p:guide pos="2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3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0C9567A-C53E-441E-BA9F-F733FFFCE83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2305B80-9BAB-4964-A1F6-D250586A984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5363B5-99B1-45CA-86D9-E1C16DA09B8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0A3CA58-4776-4476-B6EC-CB5D6EE7ED6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275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0678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608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1483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70125" algn="l" defTabSz="908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24150" algn="l" defTabSz="908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77540" algn="l" defTabSz="908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31565" algn="l" defTabSz="908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00494" y="5239609"/>
            <a:ext cx="12851448" cy="22916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34445" y="7976741"/>
            <a:ext cx="10583546" cy="2732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4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9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4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9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4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89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4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19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64065-72C7-4C8D-A1AB-575EFFB0D6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E37C-8BC9-49B1-AF6E-781BA96934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9596639" y="2586617"/>
            <a:ext cx="5625133" cy="1422270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5991" y="2586617"/>
            <a:ext cx="16628662" cy="1422270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14DC-4E83-4E4C-8F12-B2972E22CFE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0D268-B3C7-4817-908B-EBA42B7177F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0866" y="8788477"/>
            <a:ext cx="12851448" cy="2123382"/>
          </a:xfrm>
        </p:spPr>
        <p:txBody>
          <a:bodyPr anchor="t"/>
          <a:lstStyle>
            <a:lvl1pPr algn="l">
              <a:defRPr sz="101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60866" y="6449788"/>
            <a:ext cx="12851448" cy="2338689"/>
          </a:xfrm>
        </p:spPr>
        <p:txBody>
          <a:bodyPr anchor="b"/>
          <a:lstStyle>
            <a:lvl1pPr marL="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1pPr>
            <a:lvl2pPr marL="1149350" indent="0">
              <a:buNone/>
              <a:defRPr sz="4520">
                <a:solidFill>
                  <a:schemeClr val="tx1">
                    <a:tint val="75000"/>
                  </a:schemeClr>
                </a:solidFill>
              </a:defRPr>
            </a:lvl2pPr>
            <a:lvl3pPr marL="2299970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3pPr>
            <a:lvl4pPr marL="3449320" indent="0">
              <a:buNone/>
              <a:defRPr sz="3585">
                <a:solidFill>
                  <a:schemeClr val="tx1">
                    <a:tint val="75000"/>
                  </a:schemeClr>
                </a:solidFill>
              </a:defRPr>
            </a:lvl4pPr>
            <a:lvl5pPr marL="4599305" indent="0">
              <a:buNone/>
              <a:defRPr sz="3585">
                <a:solidFill>
                  <a:schemeClr val="tx1">
                    <a:tint val="75000"/>
                  </a:schemeClr>
                </a:solidFill>
              </a:defRPr>
            </a:lvl5pPr>
            <a:lvl6pPr marL="5749925" indent="0">
              <a:buNone/>
              <a:defRPr sz="3585">
                <a:solidFill>
                  <a:schemeClr val="tx1">
                    <a:tint val="75000"/>
                  </a:schemeClr>
                </a:solidFill>
              </a:defRPr>
            </a:lvl6pPr>
            <a:lvl7pPr marL="6899275" indent="0">
              <a:buNone/>
              <a:defRPr sz="3585">
                <a:solidFill>
                  <a:schemeClr val="tx1">
                    <a:tint val="75000"/>
                  </a:schemeClr>
                </a:solidFill>
              </a:defRPr>
            </a:lvl7pPr>
            <a:lvl8pPr marL="8048625" indent="0">
              <a:buNone/>
              <a:defRPr sz="3585">
                <a:solidFill>
                  <a:schemeClr val="tx1">
                    <a:tint val="75000"/>
                  </a:schemeClr>
                </a:solidFill>
              </a:defRPr>
            </a:lvl8pPr>
            <a:lvl9pPr marL="9199245" indent="0">
              <a:buNone/>
              <a:defRPr sz="35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2400F-993A-4204-87F6-4F646519A42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715991" y="5808813"/>
            <a:ext cx="11126898" cy="11000506"/>
          </a:xfrm>
        </p:spPr>
        <p:txBody>
          <a:bodyPr/>
          <a:lstStyle>
            <a:lvl1pPr>
              <a:defRPr sz="7015"/>
            </a:lvl1pPr>
            <a:lvl2pPr>
              <a:defRPr sz="6080"/>
            </a:lvl2pPr>
            <a:lvl3pPr>
              <a:defRPr sz="4990"/>
            </a:lvl3pPr>
            <a:lvl4pPr>
              <a:defRPr sz="4520"/>
            </a:lvl4pPr>
            <a:lvl5pPr>
              <a:defRPr sz="4520"/>
            </a:lvl5pPr>
            <a:lvl6pPr>
              <a:defRPr sz="4520"/>
            </a:lvl6pPr>
            <a:lvl7pPr>
              <a:defRPr sz="4520"/>
            </a:lvl7pPr>
            <a:lvl8pPr>
              <a:defRPr sz="4520"/>
            </a:lvl8pPr>
            <a:lvl9pPr>
              <a:defRPr sz="45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094876" y="5808813"/>
            <a:ext cx="11126896" cy="11000506"/>
          </a:xfrm>
        </p:spPr>
        <p:txBody>
          <a:bodyPr/>
          <a:lstStyle>
            <a:lvl1pPr>
              <a:defRPr sz="7015"/>
            </a:lvl1pPr>
            <a:lvl2pPr>
              <a:defRPr sz="6080"/>
            </a:lvl2pPr>
            <a:lvl3pPr>
              <a:defRPr sz="4990"/>
            </a:lvl3pPr>
            <a:lvl4pPr>
              <a:defRPr sz="4520"/>
            </a:lvl4pPr>
            <a:lvl5pPr>
              <a:defRPr sz="4520"/>
            </a:lvl5pPr>
            <a:lvl6pPr>
              <a:defRPr sz="4520"/>
            </a:lvl6pPr>
            <a:lvl7pPr>
              <a:defRPr sz="4520"/>
            </a:lvl7pPr>
            <a:lvl8pPr>
              <a:defRPr sz="4520"/>
            </a:lvl8pPr>
            <a:lvl9pPr>
              <a:defRPr sz="45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6CE61-D389-40AE-948B-C108879169C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2509" y="2346562"/>
            <a:ext cx="13607416" cy="178185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2509" y="4311556"/>
            <a:ext cx="6680338" cy="997346"/>
          </a:xfrm>
        </p:spPr>
        <p:txBody>
          <a:bodyPr anchor="b"/>
          <a:lstStyle>
            <a:lvl1pPr marL="0" indent="0">
              <a:buNone/>
              <a:defRPr sz="6080" b="1"/>
            </a:lvl1pPr>
            <a:lvl2pPr marL="1149350" indent="0">
              <a:buNone/>
              <a:defRPr sz="4990" b="1"/>
            </a:lvl2pPr>
            <a:lvl3pPr marL="2299970" indent="0">
              <a:buNone/>
              <a:defRPr sz="4520" b="1"/>
            </a:lvl3pPr>
            <a:lvl4pPr marL="3449320" indent="0">
              <a:buNone/>
              <a:defRPr sz="4055" b="1"/>
            </a:lvl4pPr>
            <a:lvl5pPr marL="4599305" indent="0">
              <a:buNone/>
              <a:defRPr sz="4055" b="1"/>
            </a:lvl5pPr>
            <a:lvl6pPr marL="5749925" indent="0">
              <a:buNone/>
              <a:defRPr sz="4055" b="1"/>
            </a:lvl6pPr>
            <a:lvl7pPr marL="6899275" indent="0">
              <a:buNone/>
              <a:defRPr sz="4055" b="1"/>
            </a:lvl7pPr>
            <a:lvl8pPr marL="8048625" indent="0">
              <a:buNone/>
              <a:defRPr sz="4055" b="1"/>
            </a:lvl8pPr>
            <a:lvl9pPr marL="9199245" indent="0">
              <a:buNone/>
              <a:defRPr sz="40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22509" y="5308902"/>
            <a:ext cx="6680338" cy="6159789"/>
          </a:xfrm>
        </p:spPr>
        <p:txBody>
          <a:bodyPr/>
          <a:lstStyle>
            <a:lvl1pPr>
              <a:defRPr sz="6080"/>
            </a:lvl1pPr>
            <a:lvl2pPr>
              <a:defRPr sz="4990"/>
            </a:lvl2pPr>
            <a:lvl3pPr>
              <a:defRPr sz="4520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146965" y="4311556"/>
            <a:ext cx="6682963" cy="997346"/>
          </a:xfrm>
        </p:spPr>
        <p:txBody>
          <a:bodyPr anchor="b"/>
          <a:lstStyle>
            <a:lvl1pPr marL="0" indent="0">
              <a:buNone/>
              <a:defRPr sz="6080" b="1"/>
            </a:lvl1pPr>
            <a:lvl2pPr marL="1149350" indent="0">
              <a:buNone/>
              <a:defRPr sz="4990" b="1"/>
            </a:lvl2pPr>
            <a:lvl3pPr marL="2299970" indent="0">
              <a:buNone/>
              <a:defRPr sz="4520" b="1"/>
            </a:lvl3pPr>
            <a:lvl4pPr marL="3449320" indent="0">
              <a:buNone/>
              <a:defRPr sz="4055" b="1"/>
            </a:lvl4pPr>
            <a:lvl5pPr marL="4599305" indent="0">
              <a:buNone/>
              <a:defRPr sz="4055" b="1"/>
            </a:lvl5pPr>
            <a:lvl6pPr marL="5749925" indent="0">
              <a:buNone/>
              <a:defRPr sz="4055" b="1"/>
            </a:lvl6pPr>
            <a:lvl7pPr marL="6899275" indent="0">
              <a:buNone/>
              <a:defRPr sz="4055" b="1"/>
            </a:lvl7pPr>
            <a:lvl8pPr marL="8048625" indent="0">
              <a:buNone/>
              <a:defRPr sz="4055" b="1"/>
            </a:lvl8pPr>
            <a:lvl9pPr marL="9199245" indent="0">
              <a:buNone/>
              <a:defRPr sz="40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146965" y="5308902"/>
            <a:ext cx="6682963" cy="6159789"/>
          </a:xfrm>
        </p:spPr>
        <p:txBody>
          <a:bodyPr/>
          <a:lstStyle>
            <a:lvl1pPr>
              <a:defRPr sz="6080"/>
            </a:lvl1pPr>
            <a:lvl2pPr>
              <a:defRPr sz="4990"/>
            </a:lvl2pPr>
            <a:lvl3pPr>
              <a:defRPr sz="4520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4595F-6A59-44CA-B8CA-1965A38E545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96BC-A629-459E-8B20-6F776BF8C90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258A9-1E4B-4B05-895A-B6380354067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2511" y="2344086"/>
            <a:ext cx="4974163" cy="1811557"/>
          </a:xfrm>
        </p:spPr>
        <p:txBody>
          <a:bodyPr anchor="b"/>
          <a:lstStyle>
            <a:lvl1pPr algn="l">
              <a:defRPr sz="499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77788" y="2344088"/>
            <a:ext cx="8452137" cy="9124605"/>
          </a:xfrm>
        </p:spPr>
        <p:txBody>
          <a:bodyPr/>
          <a:lstStyle>
            <a:lvl1pPr>
              <a:defRPr sz="8110"/>
            </a:lvl1pPr>
            <a:lvl2pPr>
              <a:defRPr sz="7015"/>
            </a:lvl2pPr>
            <a:lvl3pPr>
              <a:defRPr sz="6080"/>
            </a:lvl3pPr>
            <a:lvl4pPr>
              <a:defRPr sz="4990"/>
            </a:lvl4pPr>
            <a:lvl5pPr>
              <a:defRPr sz="4990"/>
            </a:lvl5pPr>
            <a:lvl6pPr>
              <a:defRPr sz="4990"/>
            </a:lvl6pPr>
            <a:lvl7pPr>
              <a:defRPr sz="4990"/>
            </a:lvl7pPr>
            <a:lvl8pPr>
              <a:defRPr sz="4990"/>
            </a:lvl8pPr>
            <a:lvl9pPr>
              <a:defRPr sz="49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22511" y="4155646"/>
            <a:ext cx="4974163" cy="7313048"/>
          </a:xfrm>
        </p:spPr>
        <p:txBody>
          <a:bodyPr/>
          <a:lstStyle>
            <a:lvl1pPr marL="0" indent="0">
              <a:buNone/>
              <a:defRPr sz="3585"/>
            </a:lvl1pPr>
            <a:lvl2pPr marL="1149350" indent="0">
              <a:buNone/>
              <a:defRPr sz="2965"/>
            </a:lvl2pPr>
            <a:lvl3pPr marL="2299970" indent="0">
              <a:buNone/>
              <a:defRPr sz="2495"/>
            </a:lvl3pPr>
            <a:lvl4pPr marL="3449320" indent="0">
              <a:buNone/>
              <a:defRPr sz="2340"/>
            </a:lvl4pPr>
            <a:lvl5pPr marL="4599305" indent="0">
              <a:buNone/>
              <a:defRPr sz="2340"/>
            </a:lvl5pPr>
            <a:lvl6pPr marL="5749925" indent="0">
              <a:buNone/>
              <a:defRPr sz="2340"/>
            </a:lvl6pPr>
            <a:lvl7pPr marL="6899275" indent="0">
              <a:buNone/>
              <a:defRPr sz="2340"/>
            </a:lvl7pPr>
            <a:lvl8pPr marL="8048625" indent="0">
              <a:buNone/>
              <a:defRPr sz="2340"/>
            </a:lvl8pPr>
            <a:lvl9pPr marL="9199245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2A752-BF6F-403B-88E3-F7529B8D0E1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0041" y="9402229"/>
            <a:ext cx="9071610" cy="883506"/>
          </a:xfrm>
        </p:spPr>
        <p:txBody>
          <a:bodyPr anchor="b"/>
          <a:lstStyle>
            <a:lvl1pPr algn="l">
              <a:defRPr sz="499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30041" y="2873694"/>
            <a:ext cx="9071610" cy="6414693"/>
          </a:xfrm>
        </p:spPr>
        <p:txBody>
          <a:bodyPr rtlCol="0">
            <a:normAutofit/>
          </a:bodyPr>
          <a:lstStyle>
            <a:lvl1pPr marL="0" indent="0">
              <a:buNone/>
              <a:defRPr sz="8110"/>
            </a:lvl1pPr>
            <a:lvl2pPr marL="1149350" indent="0">
              <a:buNone/>
              <a:defRPr sz="7015"/>
            </a:lvl2pPr>
            <a:lvl3pPr marL="2299970" indent="0">
              <a:buNone/>
              <a:defRPr sz="6080"/>
            </a:lvl3pPr>
            <a:lvl4pPr marL="3449320" indent="0">
              <a:buNone/>
              <a:defRPr sz="4990"/>
            </a:lvl4pPr>
            <a:lvl5pPr marL="4599305" indent="0">
              <a:buNone/>
              <a:defRPr sz="4990"/>
            </a:lvl5pPr>
            <a:lvl6pPr marL="5749925" indent="0">
              <a:buNone/>
              <a:defRPr sz="4990"/>
            </a:lvl6pPr>
            <a:lvl7pPr marL="6899275" indent="0">
              <a:buNone/>
              <a:defRPr sz="4990"/>
            </a:lvl7pPr>
            <a:lvl8pPr marL="8048625" indent="0">
              <a:buNone/>
              <a:defRPr sz="4990"/>
            </a:lvl8pPr>
            <a:lvl9pPr marL="9199245" indent="0">
              <a:buNone/>
              <a:defRPr sz="499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30041" y="10285734"/>
            <a:ext cx="9071610" cy="1254726"/>
          </a:xfrm>
        </p:spPr>
        <p:txBody>
          <a:bodyPr/>
          <a:lstStyle>
            <a:lvl1pPr marL="0" indent="0">
              <a:buNone/>
              <a:defRPr sz="3585"/>
            </a:lvl1pPr>
            <a:lvl2pPr marL="1149350" indent="0">
              <a:buNone/>
              <a:defRPr sz="2965"/>
            </a:lvl2pPr>
            <a:lvl3pPr marL="2299970" indent="0">
              <a:buNone/>
              <a:defRPr sz="2495"/>
            </a:lvl3pPr>
            <a:lvl4pPr marL="3449320" indent="0">
              <a:buNone/>
              <a:defRPr sz="2340"/>
            </a:lvl4pPr>
            <a:lvl5pPr marL="4599305" indent="0">
              <a:buNone/>
              <a:defRPr sz="2340"/>
            </a:lvl5pPr>
            <a:lvl6pPr marL="5749925" indent="0">
              <a:buNone/>
              <a:defRPr sz="2340"/>
            </a:lvl6pPr>
            <a:lvl7pPr marL="6899275" indent="0">
              <a:buNone/>
              <a:defRPr sz="2340"/>
            </a:lvl7pPr>
            <a:lvl8pPr marL="8048625" indent="0">
              <a:buNone/>
              <a:defRPr sz="2340"/>
            </a:lvl8pPr>
            <a:lvl9pPr marL="9199245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4D978-A31D-4C78-863D-0702D071577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2222033" y="2346955"/>
            <a:ext cx="13608368" cy="1780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47490" tIns="73746" rIns="147490" bIns="73746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22033" y="4413446"/>
            <a:ext cx="13608368" cy="7054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47490" tIns="73746" rIns="147490" bIns="7374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2033" y="11827102"/>
            <a:ext cx="3528272" cy="569792"/>
          </a:xfrm>
          <a:prstGeom prst="rect">
            <a:avLst/>
          </a:prstGeom>
        </p:spPr>
        <p:txBody>
          <a:bodyPr vert="horz" lIns="147490" tIns="73746" rIns="147490" bIns="73746" rtlCol="0" anchor="ctr"/>
          <a:lstStyle>
            <a:lvl1pPr algn="l">
              <a:defRPr sz="2965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32770" y="11827102"/>
            <a:ext cx="4786895" cy="569792"/>
          </a:xfrm>
          <a:prstGeom prst="rect">
            <a:avLst/>
          </a:prstGeom>
        </p:spPr>
        <p:txBody>
          <a:bodyPr vert="horz" lIns="147490" tIns="73746" rIns="147490" bIns="73746" rtlCol="0" anchor="ctr"/>
          <a:lstStyle>
            <a:lvl1pPr algn="ctr">
              <a:defRPr sz="2965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302130" y="11827102"/>
            <a:ext cx="3528271" cy="569792"/>
          </a:xfrm>
          <a:prstGeom prst="rect">
            <a:avLst/>
          </a:prstGeom>
        </p:spPr>
        <p:txBody>
          <a:bodyPr vert="horz" lIns="147490" tIns="73746" rIns="147490" bIns="73746" rtlCol="0" anchor="ctr"/>
          <a:lstStyle>
            <a:lvl1pPr algn="r">
              <a:defRPr sz="2965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8938A918-D955-4610-90AF-026563B08AF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99970" rtl="0" eaLnBrk="0" fontAlgn="base" hangingPunct="0">
        <a:spcBef>
          <a:spcPct val="0"/>
        </a:spcBef>
        <a:spcAft>
          <a:spcPct val="0"/>
        </a:spcAft>
        <a:defRPr sz="1107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75105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475105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475105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475105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475105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475105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475105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475105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861695" indent="-861695" algn="l" defTabSz="2299970" rtl="0" eaLnBrk="0" fontAlgn="base" hangingPunct="0">
        <a:spcBef>
          <a:spcPct val="31000"/>
        </a:spcBef>
        <a:spcAft>
          <a:spcPct val="0"/>
        </a:spcAft>
        <a:buFont typeface="Arial" panose="020B0604020202020204" pitchFamily="34" charset="0"/>
        <a:buChar char="•"/>
        <a:defRPr sz="8110" kern="1200">
          <a:solidFill>
            <a:schemeClr val="tx1"/>
          </a:solidFill>
          <a:latin typeface="+mn-lt"/>
          <a:ea typeface="+mn-ea"/>
          <a:cs typeface="+mn-cs"/>
        </a:defRPr>
      </a:lvl1pPr>
      <a:lvl2pPr marL="1866265" indent="-717550" algn="l" defTabSz="2299970" rtl="0" eaLnBrk="0" fontAlgn="base" hangingPunct="0">
        <a:spcBef>
          <a:spcPct val="31000"/>
        </a:spcBef>
        <a:spcAft>
          <a:spcPct val="0"/>
        </a:spcAft>
        <a:buFont typeface="Arial" panose="020B0604020202020204" pitchFamily="34" charset="0"/>
        <a:buChar char="–"/>
        <a:defRPr sz="7015" kern="1200">
          <a:solidFill>
            <a:schemeClr val="tx1"/>
          </a:solidFill>
          <a:latin typeface="+mn-lt"/>
          <a:ea typeface="+mn-ea"/>
          <a:cs typeface="+mn-cs"/>
        </a:defRPr>
      </a:lvl2pPr>
      <a:lvl3pPr marL="2874645" indent="-574040" algn="l" defTabSz="2299970" rtl="0" eaLnBrk="0" fontAlgn="base" hangingPunct="0">
        <a:spcBef>
          <a:spcPct val="31000"/>
        </a:spcBef>
        <a:spcAft>
          <a:spcPct val="0"/>
        </a:spcAft>
        <a:buFont typeface="Arial" panose="020B0604020202020204" pitchFamily="34" charset="0"/>
        <a:buChar char="•"/>
        <a:defRPr sz="6080" kern="1200">
          <a:solidFill>
            <a:schemeClr val="tx1"/>
          </a:solidFill>
          <a:latin typeface="+mn-lt"/>
          <a:ea typeface="+mn-ea"/>
          <a:cs typeface="+mn-cs"/>
        </a:defRPr>
      </a:lvl3pPr>
      <a:lvl4pPr marL="4022725" indent="-574040" algn="l" defTabSz="2299970" rtl="0" eaLnBrk="0" fontAlgn="base" hangingPunct="0">
        <a:spcBef>
          <a:spcPct val="31000"/>
        </a:spcBef>
        <a:spcAft>
          <a:spcPct val="0"/>
        </a:spcAft>
        <a:buFont typeface="Arial" panose="020B0604020202020204" pitchFamily="34" charset="0"/>
        <a:buChar char="–"/>
        <a:defRPr sz="4990" kern="1200">
          <a:solidFill>
            <a:schemeClr val="tx1"/>
          </a:solidFill>
          <a:latin typeface="+mn-lt"/>
          <a:ea typeface="+mn-ea"/>
          <a:cs typeface="+mn-cs"/>
        </a:defRPr>
      </a:lvl4pPr>
      <a:lvl5pPr marL="5173345" indent="-574040" algn="l" defTabSz="2299970" rtl="0" eaLnBrk="0" fontAlgn="base" hangingPunct="0">
        <a:spcBef>
          <a:spcPct val="31000"/>
        </a:spcBef>
        <a:spcAft>
          <a:spcPct val="0"/>
        </a:spcAft>
        <a:buFont typeface="Arial" panose="020B0604020202020204" pitchFamily="34" charset="0"/>
        <a:buChar char="»"/>
        <a:defRPr sz="4990" kern="1200">
          <a:solidFill>
            <a:schemeClr val="tx1"/>
          </a:solidFill>
          <a:latin typeface="+mn-lt"/>
          <a:ea typeface="+mn-ea"/>
          <a:cs typeface="+mn-cs"/>
        </a:defRPr>
      </a:lvl5pPr>
      <a:lvl6pPr marL="6323965" indent="-575310" algn="l" defTabSz="2299970" rtl="0" eaLnBrk="1" latinLnBrk="0" hangingPunct="1">
        <a:spcBef>
          <a:spcPct val="31000"/>
        </a:spcBef>
        <a:buFont typeface="Arial" panose="020B0604020202020204" pitchFamily="34" charset="0"/>
        <a:buChar char="•"/>
        <a:defRPr sz="4990" kern="1200">
          <a:solidFill>
            <a:schemeClr val="tx1"/>
          </a:solidFill>
          <a:latin typeface="+mn-lt"/>
          <a:ea typeface="+mn-ea"/>
          <a:cs typeface="+mn-cs"/>
        </a:defRPr>
      </a:lvl6pPr>
      <a:lvl7pPr marL="7474585" indent="-575310" algn="l" defTabSz="2299970" rtl="0" eaLnBrk="1" latinLnBrk="0" hangingPunct="1">
        <a:spcBef>
          <a:spcPct val="31000"/>
        </a:spcBef>
        <a:buFont typeface="Arial" panose="020B0604020202020204" pitchFamily="34" charset="0"/>
        <a:buChar char="•"/>
        <a:defRPr sz="4990" kern="1200">
          <a:solidFill>
            <a:schemeClr val="tx1"/>
          </a:solidFill>
          <a:latin typeface="+mn-lt"/>
          <a:ea typeface="+mn-ea"/>
          <a:cs typeface="+mn-cs"/>
        </a:defRPr>
      </a:lvl7pPr>
      <a:lvl8pPr marL="8623935" indent="-575310" algn="l" defTabSz="2299970" rtl="0" eaLnBrk="1" latinLnBrk="0" hangingPunct="1">
        <a:spcBef>
          <a:spcPct val="31000"/>
        </a:spcBef>
        <a:buFont typeface="Arial" panose="020B0604020202020204" pitchFamily="34" charset="0"/>
        <a:buChar char="•"/>
        <a:defRPr sz="4990" kern="1200">
          <a:solidFill>
            <a:schemeClr val="tx1"/>
          </a:solidFill>
          <a:latin typeface="+mn-lt"/>
          <a:ea typeface="+mn-ea"/>
          <a:cs typeface="+mn-cs"/>
        </a:defRPr>
      </a:lvl8pPr>
      <a:lvl9pPr marL="9773285" indent="-575310" algn="l" defTabSz="2299970" rtl="0" eaLnBrk="1" latinLnBrk="0" hangingPunct="1">
        <a:spcBef>
          <a:spcPct val="31000"/>
        </a:spcBef>
        <a:buFont typeface="Arial" panose="020B0604020202020204" pitchFamily="34" charset="0"/>
        <a:buChar char="•"/>
        <a:defRPr sz="4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1pPr>
      <a:lvl2pPr marL="1149350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2pPr>
      <a:lvl3pPr marL="2299970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3pPr>
      <a:lvl4pPr marL="3449320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4pPr>
      <a:lvl5pPr marL="4599305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5pPr>
      <a:lvl6pPr marL="5749925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6pPr>
      <a:lvl7pPr marL="6899275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7pPr>
      <a:lvl8pPr marL="8048625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8pPr>
      <a:lvl9pPr marL="9199245" algn="l" defTabSz="2299970" rtl="0" eaLnBrk="1" latinLnBrk="0" hangingPunct="1">
        <a:defRPr sz="4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11241" y="2291427"/>
            <a:ext cx="15122525" cy="298383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矩形 6"/>
          <p:cNvSpPr>
            <a:spLocks noChangeArrowheads="1"/>
          </p:cNvSpPr>
          <p:nvPr/>
        </p:nvSpPr>
        <p:spPr bwMode="auto">
          <a:xfrm>
            <a:off x="792480" y="2466340"/>
            <a:ext cx="14002385" cy="1105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noAutofit/>
          </a:bodyPr>
          <a:lstStyle/>
          <a:p>
            <a:pPr algn="ctr" defTabSz="1592580">
              <a:lnSpc>
                <a:spcPct val="150000"/>
              </a:lnSpc>
            </a:pPr>
            <a:r>
              <a:rPr lang="zh-CN" altLang="zh-CN" sz="6000" b="1" dirty="0" smtClean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二级单位归口合同签订</a:t>
            </a:r>
            <a:endParaRPr lang="zh-CN" altLang="zh-CN" sz="6000" b="1" dirty="0" smtClean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592580">
              <a:lnSpc>
                <a:spcPct val="150000"/>
              </a:lnSpc>
            </a:pPr>
            <a:r>
              <a:rPr lang="zh-CN" altLang="zh-CN" sz="6000" b="1" dirty="0" smtClean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流程讲解</a:t>
            </a:r>
            <a:endParaRPr lang="zh-CN" altLang="zh-CN" sz="6000" b="1" dirty="0" smtClean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4896978" y="6210734"/>
            <a:ext cx="5589810" cy="2557488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algn="ctr" defTabSz="1592580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基建保障处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592580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Rectangle 19"/>
          <p:cNvSpPr>
            <a:spLocks noChangeArrowheads="1"/>
          </p:cNvSpPr>
          <p:nvPr/>
        </p:nvSpPr>
        <p:spPr bwMode="auto">
          <a:xfrm>
            <a:off x="0" y="2291428"/>
            <a:ext cx="360363" cy="298383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431800" y="2291428"/>
            <a:ext cx="144463" cy="298383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886" y="450156"/>
            <a:ext cx="1442161" cy="1432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26" y="18867"/>
            <a:ext cx="1377441" cy="13681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390" y="1249045"/>
            <a:ext cx="14709140" cy="8790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 algn="l" eaLnBrk="1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charset="0"/>
              <a:buChar char="n"/>
              <a:defRPr/>
            </a:pPr>
            <a:r>
              <a:rPr lang="en-US" altLang="zh-CN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招标项目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736600" algn="l" eaLnBrk="1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（一）二级单位准备资料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ct val="150000"/>
              </a:lnSpc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南开大学房屋修缮工程项目申请表：修缮科审批加盖基建保障处公章，扫描件原件上传系统。（基建保障处官网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资料下载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基建保障处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南开大学房屋修缮工程项目申请表）。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ct val="150000"/>
              </a:lnSpc>
              <a:spcAft>
                <a:spcPts val="120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中标通知书：扫描件原件上传系统。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ct val="150000"/>
              </a:lnSpc>
              <a:spcAft>
                <a:spcPts val="120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招标文件：扫描件原件上传系统。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ct val="150000"/>
              </a:lnSpc>
              <a:spcAft>
                <a:spcPts val="120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4.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工程施工合同文本-基建保障处- 含30万以上： 扫描件原件上传系统。盖章合同原件送至项目管理科一份。（基建保障处官网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资料下载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基建保障处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工程施工合同文本-基建保障处- 含30万以上）。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ct val="150000"/>
              </a:lnSpc>
              <a:spcAft>
                <a:spcPts val="120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5.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补遗文件：扫描件原件上传系统（如有）。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ct val="150000"/>
              </a:lnSpc>
              <a:spcAft>
                <a:spcPts val="120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6.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资金来源说明：扫描件原件上传系统（如有）。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536575" indent="-536575" eaLnBrk="1" latinLnBrk="0" hangingPunct="1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484505" y="213995"/>
            <a:ext cx="13495655" cy="1588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二、合同签订资料清单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26" y="18867"/>
            <a:ext cx="1377441" cy="13681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130" y="1494155"/>
            <a:ext cx="14075410" cy="8677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 algn="l" eaLnBrk="1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charset="0"/>
              <a:buChar char="n"/>
              <a:defRPr/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招标项目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812800" algn="l" eaLnBrk="1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（二）乙方准备资料</a:t>
            </a:r>
            <a:endParaRPr lang="zh-CN" altLang="en-US" sz="3200" b="1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812800" eaLnBrk="1" latinLnBrk="0" hangingPunct="1">
              <a:lnSpc>
                <a:spcPct val="150000"/>
              </a:lnSpc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en-US" altLang="zh-CN" sz="3200"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投标文件：扫描件原件上传系统。</a:t>
            </a:r>
            <a:endParaRPr lang="zh-CN" altLang="en-US" sz="3200">
              <a:latin typeface="+mn-ea"/>
              <a:ea typeface="+mn-ea"/>
              <a:cs typeface="+mn-ea"/>
              <a:sym typeface="+mn-ea"/>
            </a:endParaRPr>
          </a:p>
          <a:p>
            <a:pPr marL="0" indent="812800" eaLnBrk="1" latinLnBrk="0" hangingPunct="1">
              <a:lnSpc>
                <a:spcPct val="150000"/>
              </a:lnSpc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en-US" altLang="zh-CN" sz="3200"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法人授权书：扫描件原件上传系统。</a:t>
            </a:r>
            <a:endParaRPr lang="zh-CN" altLang="en-US" sz="3200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ct val="150000"/>
              </a:lnSpc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endParaRPr lang="zh-CN" altLang="en-US">
              <a:sym typeface="+mn-ea"/>
            </a:endParaRPr>
          </a:p>
          <a:p>
            <a:pPr marL="536575" indent="-536575" eaLnBrk="1" latinLnBrk="0" hangingPunct="1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2950" y="450215"/>
            <a:ext cx="12619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二、合同签订资料清单-</a:t>
            </a:r>
            <a:r>
              <a:rPr lang="zh-CN" altLang="en-US" sz="40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招标项目</a:t>
            </a:r>
            <a:endParaRPr lang="zh-CN" altLang="en-US" sz="40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36" y="18867"/>
            <a:ext cx="1377441" cy="1368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8970" y="1219835"/>
            <a:ext cx="9139555" cy="1660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pPr marL="457200" indent="-457200">
              <a:buFont typeface="Wingdings" panose="05000000000000000000" charset="0"/>
              <a:buChar char="n"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非招标项目（合同金额＞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万元）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95" y="2247265"/>
            <a:ext cx="14362430" cy="8738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（一）二级单位准备资料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>
                <a:latin typeface="+mn-ea"/>
                <a:ea typeface="+mn-ea"/>
                <a:cs typeface="+mn-ea"/>
              </a:rPr>
              <a:t>1</a:t>
            </a:r>
            <a:r>
              <a:rPr lang="en-US" altLang="zh-CN">
                <a:latin typeface="+mn-ea"/>
                <a:ea typeface="+mn-ea"/>
                <a:cs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</a:rPr>
              <a:t>南开大学房屋修缮工程项目申请表：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修缮科审批加盖基建保障处公章，扫描件原件上传系统。</a:t>
            </a:r>
            <a:r>
              <a:rPr lang="zh-CN" altLang="en-US">
                <a:latin typeface="+mn-ea"/>
                <a:ea typeface="+mn-ea"/>
                <a:cs typeface="+mn-ea"/>
              </a:rPr>
              <a:t>（基建保障处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官网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</a:rPr>
              <a:t>资料下载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</a:rPr>
              <a:t>基建保障处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</a:rPr>
              <a:t>南开大学房屋修缮工程项目申请表）。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2.限额标准以下修缮工程采购签批表</a:t>
            </a:r>
            <a:r>
              <a:rPr lang="zh-CN" altLang="en-US">
                <a:latin typeface="+mn-ea"/>
                <a:ea typeface="+mn-ea"/>
                <a:cs typeface="+mn-ea"/>
              </a:rPr>
              <a:t>：经办人、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单位</a:t>
            </a:r>
            <a:r>
              <a:rPr lang="zh-CN" altLang="en-US">
                <a:latin typeface="+mn-ea"/>
                <a:ea typeface="+mn-ea"/>
                <a:cs typeface="+mn-ea"/>
              </a:rPr>
              <a:t>主要负责人签字，扫描件原件上传系统。</a:t>
            </a:r>
            <a:endParaRPr lang="en-US" altLang="zh-CN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3.</a:t>
            </a:r>
            <a:r>
              <a:rPr lang="zh-CN" altLang="en-US">
                <a:latin typeface="+mn-ea"/>
                <a:ea typeface="+mn-ea"/>
                <a:cs typeface="+mn-ea"/>
              </a:rPr>
              <a:t>工程施工合同文本-基建保障处- 30万以下： 扫描件原件上传系统。盖章合同原件送至项目管理科一份。（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基建保障处官网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</a:rPr>
              <a:t>资料下载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</a:rPr>
              <a:t>基建保障处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</a:rPr>
              <a:t>工程施工合同文本-基建保障处- 30万以下）。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8128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endParaRPr lang="zh-CN" altLang="en-US" sz="3200" b="1"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9780" y="257810"/>
            <a:ext cx="7720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二、合同资料签订清单</a:t>
            </a:r>
            <a:endParaRPr lang="zh-CN" altLang="en-US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891" y="18867"/>
            <a:ext cx="1377441" cy="1368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1670" y="1549400"/>
            <a:ext cx="11280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非招标项目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（合同金额＞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万元）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415" y="2125345"/>
            <a:ext cx="14146530" cy="9020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（二）乙方准备资料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>
                <a:latin typeface="+mn-ea"/>
                <a:ea typeface="+mn-ea"/>
                <a:cs typeface="+mn-ea"/>
              </a:rPr>
              <a:t>1</a:t>
            </a:r>
            <a:r>
              <a:rPr lang="en-US" altLang="zh-CN">
                <a:latin typeface="+mn-ea"/>
                <a:ea typeface="+mn-ea"/>
                <a:cs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</a:rPr>
              <a:t>合同价格依据资料：施工图预算书（扫描件原件上传系统。</a:t>
            </a:r>
            <a:r>
              <a:rPr lang="zh-CN" altLang="en-US" b="1">
                <a:latin typeface="+mn-ea"/>
                <a:ea typeface="+mn-ea"/>
                <a:cs typeface="+mn-ea"/>
              </a:rPr>
              <a:t>注:日期一定在合同签署时间之前或相同)。</a:t>
            </a:r>
            <a:endParaRPr lang="zh-CN" altLang="en-US" b="1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>
                <a:latin typeface="+mn-ea"/>
                <a:ea typeface="+mn-ea"/>
                <a:cs typeface="+mn-ea"/>
              </a:rPr>
              <a:t>2</a:t>
            </a:r>
            <a:r>
              <a:rPr lang="en-US" altLang="zh-CN">
                <a:latin typeface="+mn-ea"/>
                <a:ea typeface="+mn-ea"/>
                <a:cs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</a:rPr>
              <a:t>乙方主体资格证明资料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  (1)</a:t>
            </a:r>
            <a:r>
              <a:rPr lang="zh-CN" altLang="en-US">
                <a:latin typeface="+mn-ea"/>
                <a:ea typeface="+mn-ea"/>
                <a:cs typeface="+mn-ea"/>
              </a:rPr>
              <a:t>营业执照（</a:t>
            </a:r>
            <a:r>
              <a:rPr lang="zh-CN" altLang="en-US" b="1">
                <a:latin typeface="+mn-ea"/>
                <a:ea typeface="+mn-ea"/>
                <a:cs typeface="+mn-ea"/>
              </a:rPr>
              <a:t>扫描件原件上传系统</a:t>
            </a:r>
            <a:r>
              <a:rPr lang="zh-CN" altLang="en-US">
                <a:latin typeface="+mn-ea"/>
                <a:ea typeface="+mn-ea"/>
                <a:cs typeface="+mn-ea"/>
              </a:rPr>
              <a:t>）。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  (2)</a:t>
            </a:r>
            <a:r>
              <a:rPr lang="zh-CN" altLang="en-US">
                <a:latin typeface="+mn-ea"/>
                <a:ea typeface="+mn-ea"/>
                <a:cs typeface="+mn-ea"/>
              </a:rPr>
              <a:t>资质证书或银行信用等级证明（模板见附件</a:t>
            </a:r>
            <a:r>
              <a:rPr lang="en-US" altLang="zh-CN">
                <a:latin typeface="+mn-ea"/>
                <a:ea typeface="+mn-ea"/>
                <a:cs typeface="+mn-ea"/>
              </a:rPr>
              <a:t>5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</a:t>
            </a:r>
            <a:r>
              <a:rPr lang="zh-CN" altLang="en-US" b="1">
                <a:latin typeface="+mn-ea"/>
                <a:ea typeface="+mn-ea"/>
                <a:cs typeface="+mn-ea"/>
              </a:rPr>
              <a:t>扫描件原件上传系统</a:t>
            </a:r>
            <a:r>
              <a:rPr lang="zh-CN" altLang="en-US">
                <a:latin typeface="+mn-ea"/>
                <a:ea typeface="+mn-ea"/>
                <a:cs typeface="+mn-ea"/>
              </a:rPr>
              <a:t>）。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  (3)</a:t>
            </a:r>
            <a:r>
              <a:rPr lang="zh-CN" altLang="en-US">
                <a:latin typeface="+mn-ea"/>
                <a:ea typeface="+mn-ea"/>
                <a:cs typeface="+mn-ea"/>
              </a:rPr>
              <a:t>法人证明（模板见附件1，扫描件原件上传系统。</a:t>
            </a:r>
            <a:r>
              <a:rPr lang="zh-CN" altLang="en-US" b="1">
                <a:latin typeface="+mn-ea"/>
                <a:ea typeface="+mn-ea"/>
                <a:cs typeface="+mn-ea"/>
              </a:rPr>
              <a:t>注:落款日期一定在合同签署时间之前或相同</a:t>
            </a:r>
            <a:r>
              <a:rPr lang="zh-CN" altLang="en-US">
                <a:latin typeface="+mn-ea"/>
                <a:ea typeface="+mn-ea"/>
                <a:cs typeface="+mn-ea"/>
              </a:rPr>
              <a:t>)。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  (4)</a:t>
            </a:r>
            <a:r>
              <a:rPr lang="zh-CN" altLang="en-US">
                <a:latin typeface="+mn-ea"/>
                <a:ea typeface="+mn-ea"/>
                <a:cs typeface="+mn-ea"/>
              </a:rPr>
              <a:t>授权委托书（模板见附件2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</a:t>
            </a:r>
            <a:r>
              <a:rPr lang="zh-CN" altLang="en-US">
                <a:latin typeface="+mn-ea"/>
                <a:ea typeface="+mn-ea"/>
                <a:cs typeface="+mn-ea"/>
              </a:rPr>
              <a:t>扫描件原件上传系统。</a:t>
            </a:r>
            <a:r>
              <a:rPr lang="zh-CN" altLang="en-US" b="1">
                <a:latin typeface="+mn-ea"/>
                <a:ea typeface="+mn-ea"/>
                <a:cs typeface="+mn-ea"/>
              </a:rPr>
              <a:t>注:落款日期一定在合同签署时间之前或相同)</a:t>
            </a:r>
            <a:r>
              <a:rPr lang="zh-CN" altLang="en-US">
                <a:latin typeface="+mn-ea"/>
                <a:ea typeface="+mn-ea"/>
                <a:cs typeface="+mn-ea"/>
              </a:rPr>
              <a:t> 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457200" eaLnBrk="1" latinLnBrk="0" hangingPunct="1">
              <a:lnSpc>
                <a:spcPct val="150000"/>
              </a:lnSpc>
            </a:pPr>
            <a:endParaRPr lang="zh-CN" altLang="en-US"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9780" y="257810"/>
            <a:ext cx="7720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二、合同资料签订清单</a:t>
            </a:r>
            <a:endParaRPr lang="zh-CN" altLang="en-US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606" y="234132"/>
            <a:ext cx="1377441" cy="1368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5180" y="401320"/>
            <a:ext cx="11280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二、合同资料签订清单</a:t>
            </a:r>
            <a:endParaRPr lang="zh-CN" altLang="en-US" sz="4800"/>
          </a:p>
        </p:txBody>
      </p:sp>
      <p:sp>
        <p:nvSpPr>
          <p:cNvPr id="6" name="文本框 5"/>
          <p:cNvSpPr txBox="1"/>
          <p:nvPr/>
        </p:nvSpPr>
        <p:spPr>
          <a:xfrm>
            <a:off x="326390" y="1286510"/>
            <a:ext cx="13503910" cy="8997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endParaRPr lang="en-US" altLang="zh-CN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(5)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项目负责人任命书（模板见附件3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，扫描件原件上传系统。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注:落款日期一定在合同签署时间之前或相同)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en-US" altLang="zh-CN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(6)</a:t>
            </a:r>
            <a:r>
              <a:rPr lang="zh-CN" altLang="en-US">
                <a:latin typeface="+mn-ea"/>
                <a:ea typeface="+mn-ea"/>
                <a:cs typeface="+mn-ea"/>
              </a:rPr>
              <a:t>乙方在“国家企业信用信息公示系统”中处正常经营状态，未被列入“经营异常”和“严重违法失信企业” （模板见附件4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</a:t>
            </a:r>
            <a:r>
              <a:rPr lang="zh-CN" altLang="en-US">
                <a:latin typeface="+mn-ea"/>
                <a:ea typeface="+mn-ea"/>
                <a:cs typeface="+mn-ea"/>
              </a:rPr>
              <a:t> 扫描件上传系统。</a:t>
            </a:r>
            <a:r>
              <a:rPr lang="zh-CN" altLang="en-US" b="1">
                <a:latin typeface="+mn-ea"/>
                <a:ea typeface="+mn-ea"/>
                <a:cs typeface="+mn-ea"/>
              </a:rPr>
              <a:t>注：查询信息出现异常，需背书说明情况）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（三）其他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>
                <a:latin typeface="+mn-ea"/>
                <a:ea typeface="+mn-ea"/>
                <a:cs typeface="+mn-ea"/>
              </a:rPr>
              <a:t>1</a:t>
            </a:r>
            <a:r>
              <a:rPr lang="en-US" altLang="zh-CN">
                <a:latin typeface="+mn-ea"/>
                <a:ea typeface="+mn-ea"/>
                <a:cs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</a:rPr>
              <a:t>承诺书（如有）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>
                <a:latin typeface="+mn-ea"/>
                <a:ea typeface="+mn-ea"/>
                <a:cs typeface="+mn-ea"/>
              </a:rPr>
              <a:t>2</a:t>
            </a:r>
            <a:r>
              <a:rPr lang="en-US" altLang="zh-CN">
                <a:latin typeface="+mn-ea"/>
                <a:ea typeface="+mn-ea"/>
                <a:cs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</a:rPr>
              <a:t>签订合同说明（如有）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>
                <a:latin typeface="+mn-ea"/>
                <a:ea typeface="+mn-ea"/>
                <a:cs typeface="+mn-ea"/>
              </a:rPr>
              <a:t>3</a:t>
            </a:r>
            <a:r>
              <a:rPr lang="en-US" altLang="zh-CN">
                <a:latin typeface="+mn-ea"/>
                <a:ea typeface="+mn-ea"/>
                <a:cs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</a:rPr>
              <a:t>资金说明（如有）</a:t>
            </a:r>
            <a:endParaRPr lang="zh-CN" altLang="en-US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381" y="90622"/>
            <a:ext cx="1377441" cy="1368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2630" y="1454785"/>
            <a:ext cx="73907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 typeface="Wingdings" panose="05000000000000000000" charset="0"/>
              <a:buChar char="n"/>
              <a:defRPr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备案合同（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合同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金额≤5万元）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95" y="2319655"/>
            <a:ext cx="14834870" cy="8466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二级单位准备资料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>
                <a:latin typeface="+mn-ea"/>
                <a:ea typeface="+mn-ea"/>
                <a:cs typeface="+mn-ea"/>
              </a:rPr>
              <a:t>1</a:t>
            </a:r>
            <a:r>
              <a:rPr lang="en-US" altLang="zh-CN">
                <a:latin typeface="+mn-ea"/>
                <a:ea typeface="+mn-ea"/>
                <a:cs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</a:rPr>
              <a:t>南开大学房屋修缮工程项目申请表：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修缮科审批加盖基建保障处公章，扫描件原件上传系统。</a:t>
            </a:r>
            <a:r>
              <a:rPr lang="zh-CN" altLang="en-US">
                <a:latin typeface="+mn-ea"/>
                <a:ea typeface="+mn-ea"/>
                <a:cs typeface="+mn-ea"/>
              </a:rPr>
              <a:t>（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基建保障处官网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资料下载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基建保障处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南开大学房屋修缮工程项目申请表</a:t>
            </a:r>
            <a:r>
              <a:rPr lang="zh-CN" altLang="en-US">
                <a:latin typeface="+mn-ea"/>
                <a:ea typeface="+mn-ea"/>
                <a:cs typeface="+mn-ea"/>
              </a:rPr>
              <a:t>）。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2.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限额标准以下修缮工程采购签批表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：经办人、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单位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主要负责人签字，扫描件原件上传系统。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3.</a:t>
            </a:r>
            <a:r>
              <a:rPr lang="zh-CN" altLang="en-US">
                <a:latin typeface="+mn-ea"/>
                <a:ea typeface="+mn-ea"/>
                <a:cs typeface="+mn-ea"/>
              </a:rPr>
              <a:t>工程施工合同文本-基建保障处- 30万以下： 扫描件原件上传系统。盖章合同原件送至项目管理科一份。（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基建保障处官网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资料下载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基建保障处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工程施工合同文本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基建保障处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30万以下（</a:t>
            </a:r>
            <a:r>
              <a:rPr lang="zh-CN" altLang="en-US">
                <a:latin typeface="+mn-ea"/>
                <a:ea typeface="+mn-ea"/>
                <a:cs typeface="+mn-ea"/>
              </a:rPr>
              <a:t>）。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4.</a:t>
            </a:r>
            <a:r>
              <a:rPr lang="zh-CN" altLang="en-US">
                <a:latin typeface="+mn-ea"/>
                <a:ea typeface="+mn-ea"/>
                <a:cs typeface="+mn-ea"/>
              </a:rPr>
              <a:t>工程验收单（扫描件原件上传系统)。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</a:rPr>
              <a:t>5.</a:t>
            </a:r>
            <a:r>
              <a:rPr lang="zh-CN" altLang="en-US">
                <a:latin typeface="+mn-ea"/>
                <a:ea typeface="+mn-ea"/>
                <a:cs typeface="+mn-ea"/>
              </a:rPr>
              <a:t>审计结算单（扫描件原件上传系统)。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812800" eaLnBrk="1" latinLnBrk="0" hangingPunct="1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endParaRPr lang="zh-CN" altLang="en-US" sz="3200" b="1"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8025" y="257810"/>
            <a:ext cx="7720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二、合同资料签订清单</a:t>
            </a:r>
            <a:endParaRPr lang="zh-CN" altLang="en-US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2065" y="1249045"/>
            <a:ext cx="15122525" cy="138493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1250950"/>
            <a:ext cx="360680" cy="1393825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1250950"/>
            <a:ext cx="144780" cy="139382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754380" y="1200785"/>
            <a:ext cx="13455650" cy="951674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一、合同签订流程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二、合同签订资料清单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合同签订注意事项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四、合同签订附件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五、合同签订</a:t>
            </a:r>
            <a:r>
              <a:rPr lang="en-US" altLang="zh-CN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备案网上申报系统操作指南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891" y="1238702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795020" y="723265"/>
            <a:ext cx="1943100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770" tIns="45384" rIns="90770" bIns="45384">
            <a:noAutofit/>
          </a:bodyPr>
          <a:lstStyle/>
          <a:p>
            <a:pPr algn="ctr" defTabSz="1592580">
              <a:lnSpc>
                <a:spcPct val="200000"/>
              </a:lnSpc>
            </a:pPr>
            <a:r>
              <a:rPr lang="zh-CN" altLang="en-US" sz="53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53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381" y="18867"/>
            <a:ext cx="1377441" cy="1368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80" y="19685"/>
            <a:ext cx="7390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736600" eaLnBrk="1" latinLnBrk="0" hangingPunct="1">
              <a:lnSpc>
                <a:spcPct val="150000"/>
              </a:lnSpc>
            </a:pP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三、合同签订注意事项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95" y="1386840"/>
            <a:ext cx="14834870" cy="8466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核实确认对方当事人的主体资格。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明确合同形式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：固定和可调、包工包料或半包。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>
                <a:latin typeface="+mn-ea"/>
                <a:ea typeface="+mn-ea"/>
                <a:cs typeface="+mn-ea"/>
                <a:sym typeface="+mn-ea"/>
              </a:rPr>
              <a:t>3.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合同价格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：是指用于支付供应商按照合同约定完成承包范围内全部工作的金额，包括合同履行过程中按合同约定发生的价格变化。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>
                <a:latin typeface="+mn-ea"/>
                <a:ea typeface="+mn-ea"/>
                <a:cs typeface="+mn-ea"/>
                <a:sym typeface="+mn-ea"/>
              </a:rPr>
              <a:t>4.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合同的必备条款要具体、明确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(1)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当事人名称须真实、一致。国家企业信用信息查询出现异常，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乙方需背书说明</a:t>
            </a:r>
            <a:endParaRPr lang="zh-CN" altLang="en-US" b="1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b="1">
                <a:latin typeface="+mn-ea"/>
                <a:ea typeface="+mn-ea"/>
                <a:cs typeface="+mn-ea"/>
                <a:sym typeface="+mn-ea"/>
              </a:rPr>
              <a:t>   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情况。</a:t>
            </a:r>
            <a:endParaRPr lang="zh-CN" altLang="en-US" b="1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(2)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合同标的、数量、质量、价款要具体、明确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(3)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注意验收方法、程序和时间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(4)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履行方式须具体：结算方式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(5)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履行期限须确定某一时间点或时间段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latin typeface="+mn-ea"/>
              <a:ea typeface="+mn-ea"/>
              <a:cs typeface="+mn-ea"/>
              <a:sym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(6)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明确合同签署所在地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(7)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违约责任要量化为违约金或确定违约赔偿金的计算方法，支付时间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736600" eaLnBrk="1" latinLnBrk="0" hangingPunct="1">
              <a:lnSpc>
                <a:spcPts val="5000"/>
              </a:lnSpc>
              <a:extLst>
                <a:ext uri="{35155182-B16C-46BC-9424-99874614C6A1}">
                  <wpsdc:indentchars xmlns:wpsdc="http://www.wps.cn/officeDocument/2017/drawingmlCustomData" val="200" checksum="573383900"/>
                </a:ext>
              </a:extLst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 (8)</a:t>
            </a:r>
            <a:r>
              <a:rPr lang="zh-CN" altLang="en-US">
                <a:sym typeface="+mn-ea"/>
              </a:rPr>
              <a:t>解决争议办法为合同签署地人民法院。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2065" y="1249045"/>
            <a:ext cx="15122525" cy="138493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1250950"/>
            <a:ext cx="360680" cy="1393825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1250950"/>
            <a:ext cx="144780" cy="139382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754380" y="1200785"/>
            <a:ext cx="13455650" cy="951674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一、合同签订流程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二、合同签订资料清单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合同签订注意事项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四、合同签订附件</a:t>
            </a:r>
            <a:endParaRPr lang="zh-CN" altLang="en-US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五、合同签订</a:t>
            </a:r>
            <a:r>
              <a:rPr lang="en-US" altLang="zh-CN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备案网上申报系统操作指南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891" y="1238702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795020" y="723265"/>
            <a:ext cx="1943100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770" tIns="45384" rIns="90770" bIns="45384">
            <a:noAutofit/>
          </a:bodyPr>
          <a:lstStyle/>
          <a:p>
            <a:pPr algn="ctr" defTabSz="1592580">
              <a:lnSpc>
                <a:spcPct val="200000"/>
              </a:lnSpc>
            </a:pPr>
            <a:r>
              <a:rPr lang="zh-CN" altLang="en-US" sz="53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53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1602105"/>
            <a:ext cx="13288645" cy="5878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3740" y="306705"/>
            <a:ext cx="6360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四、合同签订附件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2065" y="29210"/>
            <a:ext cx="15122525" cy="138493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1115"/>
            <a:ext cx="360680" cy="1393825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1115"/>
            <a:ext cx="144780" cy="139382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754380" y="1200785"/>
            <a:ext cx="13455650" cy="951674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3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381" y="18867"/>
            <a:ext cx="1377441" cy="1368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4235" y="1745615"/>
            <a:ext cx="1308862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720090" algn="just" eaLnBrk="1" latinLnBrk="0" hangingPunct="1">
              <a:lnSpc>
                <a:spcPct val="200000"/>
              </a:lnSpc>
            </a:pPr>
            <a:endParaRPr lang="zh-CN" altLang="zh-CN"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720090" algn="just" eaLnBrk="1" latinLnBrk="0" hangingPunct="1">
              <a:lnSpc>
                <a:spcPct val="200000"/>
              </a:lnSpc>
            </a:pP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按照南开大学合同管理办法，基建保障处为修缮工程施工合同的归口管理部门，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标的额在</a:t>
            </a:r>
            <a:r>
              <a:rPr lang="zh-CN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5万元以上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的修缮工程施工合同需经</a:t>
            </a:r>
            <a:r>
              <a:rPr lang="zh-CN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基建保障处审核后进行签订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，标的额在</a:t>
            </a:r>
            <a:r>
              <a:rPr lang="zh-CN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5万元（含5万元）以下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的修缮工程施工合同需</a:t>
            </a:r>
            <a:r>
              <a:rPr lang="zh-CN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报基建保障处备案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-11421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marL="0" indent="736600" eaLnBrk="1" latinLnBrk="0" hangingPunct="1">
              <a:lnSpc>
                <a:spcPct val="150000"/>
              </a:lnSpc>
            </a:pP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五、合同签订附件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1343660"/>
            <a:ext cx="7764145" cy="92386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80" y="1464310"/>
            <a:ext cx="7190740" cy="920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6" name="图片 5" descr="附件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245" y="1445260"/>
            <a:ext cx="8305165" cy="9186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5" y="1414780"/>
            <a:ext cx="6873875" cy="9028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740" y="306705"/>
            <a:ext cx="6360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五、合同签订附件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2" name="图片 1" descr="附件4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216660"/>
            <a:ext cx="8575040" cy="9476740"/>
          </a:xfrm>
          <a:prstGeom prst="rect">
            <a:avLst/>
          </a:prstGeom>
        </p:spPr>
      </p:pic>
      <p:pic>
        <p:nvPicPr>
          <p:cNvPr id="3" name="图片 2" descr="项目申请表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45045" y="1217295"/>
            <a:ext cx="7823200" cy="9548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3740" y="306705"/>
            <a:ext cx="6360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五、合同签订附件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740" y="306705"/>
            <a:ext cx="6360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五、合同签订附件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" y="1464310"/>
            <a:ext cx="7824470" cy="904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2065" y="1249045"/>
            <a:ext cx="15122525" cy="138493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1250950"/>
            <a:ext cx="360680" cy="1393825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1250950"/>
            <a:ext cx="144780" cy="139382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754380" y="1200785"/>
            <a:ext cx="13455650" cy="951674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一、合同签订流程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二、合同签订资料清单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合同签订注意事项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四、合同签订附件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五、合同签订/备案网上申报系统操作指南</a:t>
            </a:r>
            <a:endParaRPr lang="zh-CN" altLang="en-US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891" y="1238702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795020" y="723265"/>
            <a:ext cx="1943100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770" tIns="45384" rIns="90770" bIns="45384">
            <a:noAutofit/>
          </a:bodyPr>
          <a:lstStyle/>
          <a:p>
            <a:pPr algn="ctr" defTabSz="1592580">
              <a:lnSpc>
                <a:spcPct val="200000"/>
              </a:lnSpc>
            </a:pPr>
            <a:r>
              <a:rPr lang="zh-CN" altLang="en-US" sz="53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53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2065" y="-40640"/>
            <a:ext cx="15122525" cy="127825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marL="0" indent="736600" eaLnBrk="1" latinLnBrk="0" hangingPunct="1">
              <a:lnSpc>
                <a:spcPct val="150000"/>
              </a:lnSpc>
            </a:pPr>
            <a:endParaRPr lang="zh-CN" altLang="en-US" sz="4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045" y="1743710"/>
            <a:ext cx="15014575" cy="156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+mn-ea"/>
              </a:rPr>
              <a:t>南开大学官网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+mn-ea"/>
              </a:rPr>
              <a:t>→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+mn-ea"/>
              </a:rPr>
              <a:t>登陆信息门户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+mn-ea"/>
              </a:rPr>
              <a:t>网上办事大厅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+mn-ea"/>
              </a:rPr>
              <a:t>后勤服务</a:t>
            </a:r>
            <a:r>
              <a:rPr lang="en-US" altLang="zh-CN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+mn-ea"/>
              </a:rPr>
              <a:t>点击房屋修缮工程项目合同管理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2693035"/>
            <a:ext cx="6819265" cy="3522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770" y="2635885"/>
            <a:ext cx="6762750" cy="3585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715" y="7045960"/>
            <a:ext cx="6156325" cy="35985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" y="7045325"/>
            <a:ext cx="7678420" cy="3571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02170" y="4142740"/>
            <a:ext cx="3992245" cy="2907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41990" y="6377305"/>
            <a:ext cx="2794635" cy="45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↓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rot="10800000">
            <a:off x="8020050" y="8241665"/>
            <a:ext cx="55118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4235" y="180975"/>
            <a:ext cx="11804650" cy="1104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sym typeface="+mn-ea"/>
              </a:rPr>
              <a:t>六、</a:t>
            </a:r>
            <a:r>
              <a:rPr lang="zh-CN" altLang="en-US" sz="4800" dirty="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合同签订</a:t>
            </a:r>
            <a:r>
              <a:rPr lang="en-US" altLang="zh-CN" sz="4800" dirty="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4800" dirty="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endParaRPr lang="zh-CN" altLang="en-US" sz="4800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-42460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25" y="1325245"/>
            <a:ext cx="9932035" cy="9171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4320" y="2178050"/>
            <a:ext cx="4735195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1.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申请类型选择：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招标项目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，根据合同文本内容填写系统。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主要负责人为应为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二级单位主管领导。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3.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招标合同提交系统日期≤领导审批日期≤合同签订日期≤合同工期开始时间。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2525" y="1746250"/>
            <a:ext cx="3055620" cy="791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/>
              <a:t>招标项目</a:t>
            </a:r>
            <a:endParaRPr lang="zh-CN" altLang="en-US" sz="3600" b="1"/>
          </a:p>
        </p:txBody>
      </p:sp>
      <p:sp>
        <p:nvSpPr>
          <p:cNvPr id="10" name="文本框 9"/>
          <p:cNvSpPr txBox="1"/>
          <p:nvPr/>
        </p:nvSpPr>
        <p:spPr>
          <a:xfrm>
            <a:off x="935990" y="124460"/>
            <a:ext cx="11804650" cy="1200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0340" y="2166620"/>
            <a:ext cx="479298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根据招标合同签订资料清单，需要上传：南开大学房屋修缮工程项目申请表、中标通知书、招标文件、资金来源说明（若有）、补遗文件（若有）、投标文件、法人授权人、合同初始文本。</a:t>
            </a:r>
            <a:endParaRPr lang="zh-CN" altLang="zh-CN">
              <a:latin typeface="+mn-ea"/>
              <a:ea typeface="+mn-ea"/>
              <a:cs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zh-CN" b="1">
                <a:latin typeface="+mn-ea"/>
                <a:ea typeface="+mn-ea"/>
                <a:cs typeface="+mn-ea"/>
                <a:sym typeface="+mn-ea"/>
              </a:rPr>
              <a:t>注意</a:t>
            </a: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：红色方框标记为必填项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555" y="1588135"/>
            <a:ext cx="9744075" cy="92430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4235" y="180975"/>
            <a:ext cx="11804650" cy="1195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sym typeface="+mn-ea"/>
              </a:rPr>
              <a:t>六、</a:t>
            </a:r>
            <a:r>
              <a:rPr lang="zh-CN" altLang="en-US" sz="4800" dirty="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合同签订</a:t>
            </a:r>
            <a:r>
              <a:rPr lang="en-US" altLang="zh-CN" sz="4800" dirty="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4800" dirty="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endParaRPr lang="zh-CN" altLang="en-US" sz="4800"/>
          </a:p>
        </p:txBody>
      </p:sp>
      <p:sp>
        <p:nvSpPr>
          <p:cNvPr id="2" name="文本框 1"/>
          <p:cNvSpPr txBox="1"/>
          <p:nvPr/>
        </p:nvSpPr>
        <p:spPr>
          <a:xfrm>
            <a:off x="1152525" y="1674495"/>
            <a:ext cx="755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ym typeface="+mn-ea"/>
              </a:rPr>
              <a:t>招标项目</a:t>
            </a:r>
            <a:endParaRPr lang="zh-CN" altLang="en-US" sz="36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79641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0045" y="2394585"/>
            <a:ext cx="479298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latin typeface="+mn-ea"/>
                <a:ea typeface="+mn-ea"/>
                <a:sym typeface="+mn-ea"/>
              </a:rPr>
              <a:t>系统填写完成后点击提交，经基建保障处合同初审通过，领导会签完成后，打印领导</a:t>
            </a:r>
            <a:r>
              <a:rPr lang="zh-CN" altLang="en-US" b="1">
                <a:latin typeface="+mn-ea"/>
                <a:ea typeface="+mn-ea"/>
                <a:sym typeface="+mn-ea"/>
              </a:rPr>
              <a:t>会签单</a:t>
            </a:r>
            <a:r>
              <a:rPr lang="zh-CN" altLang="en-US">
                <a:latin typeface="+mn-ea"/>
                <a:ea typeface="+mn-ea"/>
                <a:sym typeface="+mn-ea"/>
              </a:rPr>
              <a:t>和系统中上传的</a:t>
            </a:r>
            <a:r>
              <a:rPr lang="zh-CN" altLang="en-US" b="1">
                <a:latin typeface="+mn-ea"/>
                <a:ea typeface="+mn-ea"/>
                <a:sym typeface="+mn-ea"/>
              </a:rPr>
              <a:t>有合同编号的合同</a:t>
            </a:r>
            <a:r>
              <a:rPr lang="zh-CN" altLang="en-US">
                <a:latin typeface="+mn-ea"/>
                <a:ea typeface="+mn-ea"/>
                <a:sym typeface="+mn-ea"/>
              </a:rPr>
              <a:t>，</a:t>
            </a:r>
            <a:r>
              <a:rPr lang="zh-CN" altLang="en-US" b="1">
                <a:latin typeface="+mn-ea"/>
                <a:ea typeface="+mn-ea"/>
                <a:sym typeface="+mn-ea"/>
              </a:rPr>
              <a:t>加盖基建保障处合同专用章</a:t>
            </a:r>
            <a:r>
              <a:rPr lang="zh-CN" altLang="en-US">
                <a:latin typeface="+mn-ea"/>
                <a:ea typeface="+mn-ea"/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310" y="1487805"/>
            <a:ext cx="9424670" cy="89865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0090" y="180975"/>
            <a:ext cx="11804650" cy="235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2525" y="1674495"/>
            <a:ext cx="755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ym typeface="+mn-ea"/>
              </a:rPr>
              <a:t>招标项目</a:t>
            </a:r>
            <a:endParaRPr lang="zh-CN" altLang="en-US" sz="36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4380" y="3242945"/>
            <a:ext cx="479298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          </a:t>
            </a:r>
            <a:endParaRPr lang="en-US" altLang="zh-CN">
              <a:solidFill>
                <a:srgbClr val="FF0000"/>
              </a:solidFill>
              <a:sym typeface="+mn-ea"/>
            </a:endParaRPr>
          </a:p>
          <a:p>
            <a:endParaRPr lang="en-US" altLang="zh-CN">
              <a:solidFill>
                <a:srgbClr val="FF0000"/>
              </a:solidFill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      </a:t>
            </a:r>
            <a:r>
              <a:rPr lang="en-US" altLang="zh-CN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此为领导会签单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80" y="1452880"/>
            <a:ext cx="8910320" cy="92398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3565" y="180975"/>
            <a:ext cx="11804650" cy="235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2065" y="1249045"/>
            <a:ext cx="15122525" cy="138493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1250950"/>
            <a:ext cx="360680" cy="1393825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1250950"/>
            <a:ext cx="144780" cy="139382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754380" y="1200785"/>
            <a:ext cx="13455650" cy="951674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、合同签订流程</a:t>
            </a:r>
            <a:endParaRPr lang="en-US" altLang="zh-C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、合同签订资料清单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合同签订注意事项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四、合同签订附件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五、合同签订</a:t>
            </a:r>
            <a:r>
              <a:rPr lang="en-US" altLang="zh-CN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备案网上申报系统操作指南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891" y="1238702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795020" y="723265"/>
            <a:ext cx="1943100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770" tIns="45384" rIns="90770" bIns="45384">
            <a:noAutofit/>
          </a:bodyPr>
          <a:lstStyle/>
          <a:p>
            <a:pPr algn="ctr" defTabSz="1592580">
              <a:lnSpc>
                <a:spcPct val="200000"/>
              </a:lnSpc>
            </a:pPr>
            <a:r>
              <a:rPr lang="zh-CN" altLang="en-US" sz="53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53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850" y="2238375"/>
            <a:ext cx="4537710" cy="1150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latin typeface="+mn-ea"/>
                <a:ea typeface="+mn-ea"/>
                <a:sym typeface="+mn-ea"/>
              </a:rPr>
              <a:t>上传加盖公章的电子版合同。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latin typeface="+mn-ea"/>
                <a:ea typeface="+mn-ea"/>
                <a:sym typeface="+mn-ea"/>
              </a:rPr>
              <a:t>施工完成后二级单位进行验收，报审计处结算，需要将</a:t>
            </a:r>
            <a:r>
              <a:rPr lang="zh-CN" altLang="en-US" b="1">
                <a:latin typeface="+mn-ea"/>
                <a:ea typeface="+mn-ea"/>
                <a:sym typeface="+mn-ea"/>
              </a:rPr>
              <a:t>验收单、审计结算单</a:t>
            </a:r>
            <a:r>
              <a:rPr lang="zh-CN" altLang="en-US">
                <a:latin typeface="+mn-ea"/>
                <a:ea typeface="+mn-ea"/>
                <a:sym typeface="+mn-ea"/>
              </a:rPr>
              <a:t>上传系统，并填写相关内容，</a:t>
            </a:r>
            <a:r>
              <a:rPr lang="zh-CN" altLang="en-US" b="1">
                <a:latin typeface="+mn-ea"/>
                <a:ea typeface="+mn-ea"/>
                <a:sym typeface="+mn-ea"/>
              </a:rPr>
              <a:t>合同流程完成</a:t>
            </a:r>
            <a:r>
              <a:rPr lang="zh-CN" altLang="en-US">
                <a:latin typeface="+mn-ea"/>
                <a:ea typeface="+mn-ea"/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453515"/>
            <a:ext cx="10360025" cy="91452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0090" y="161925"/>
            <a:ext cx="11804650" cy="235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5990" y="1530350"/>
            <a:ext cx="755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ym typeface="+mn-ea"/>
              </a:rPr>
              <a:t>招标项目</a:t>
            </a:r>
            <a:endParaRPr lang="zh-CN" altLang="en-US" sz="36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0340" y="2525395"/>
            <a:ext cx="479298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，当合同金额＞</a:t>
            </a: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5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万元，且为非招标项目时，申请类型选择：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非招标项目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，根据合同文本内容填写系统。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主要负责人为应为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二级单位主管领导。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3.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招标合同提交系统日期≤领导审批日期≤合同签订日期≤合同工期开始时间。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8335" y="1652905"/>
            <a:ext cx="3055620" cy="791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/>
              <a:t>非招标项目</a:t>
            </a:r>
            <a:endParaRPr lang="zh-CN" altLang="en-US" sz="36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20" y="1430020"/>
            <a:ext cx="10081895" cy="91681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0090" y="180975"/>
            <a:ext cx="1180465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0680" y="2538095"/>
            <a:ext cx="479298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latin typeface="+mn-ea"/>
                <a:ea typeface="+mn-ea"/>
                <a:sym typeface="+mn-ea"/>
              </a:rPr>
              <a:t>根据非招标合同签订资料清单，需要上传</a:t>
            </a:r>
            <a:r>
              <a:rPr lang="zh-CN" altLang="en-US">
                <a:latin typeface="+mn-ea"/>
                <a:ea typeface="+mn-ea"/>
                <a:sym typeface="+mn-ea"/>
              </a:rPr>
              <a:t>：乙方合同主体资格审查材料（六项）、施工图预算书、南开大学房屋修缮工程项目申请表、</a:t>
            </a:r>
            <a:r>
              <a:rPr lang="zh-CN" altLang="en-US">
                <a:latin typeface="+mn-ea"/>
                <a:ea typeface="+mn-ea"/>
                <a:sym typeface="+mn-ea"/>
              </a:rPr>
              <a:t>限额标准以下修缮工程采购签批表、合同初始文本。</a:t>
            </a:r>
            <a:endParaRPr lang="zh-CN" altLang="en-US">
              <a:latin typeface="+mn-ea"/>
              <a:ea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sym typeface="+mn-ea"/>
              </a:rPr>
              <a:t>注：红色方框标记为必填项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7155" y="476250"/>
            <a:ext cx="3055620" cy="791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9265" y="180975"/>
            <a:ext cx="11804650" cy="235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5990" y="1727200"/>
            <a:ext cx="755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ym typeface="+mn-ea"/>
              </a:rPr>
              <a:t>非招标项目</a:t>
            </a:r>
            <a:endParaRPr lang="zh-CN" altLang="en-US" sz="3600" b="1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645" y="1249045"/>
            <a:ext cx="8804275" cy="944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4160" y="2610485"/>
            <a:ext cx="479298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latin typeface="+mn-ea"/>
                <a:ea typeface="+mn-ea"/>
                <a:sym typeface="+mn-ea"/>
              </a:rPr>
              <a:t>系统填写完成后点击提交，经基建保障处合同初审通过，领导会签完成后，打印领导</a:t>
            </a:r>
            <a:r>
              <a:rPr lang="zh-CN" altLang="en-US" b="1">
                <a:latin typeface="+mn-ea"/>
                <a:ea typeface="+mn-ea"/>
                <a:sym typeface="+mn-ea"/>
              </a:rPr>
              <a:t>会签单</a:t>
            </a:r>
            <a:r>
              <a:rPr lang="zh-CN" altLang="en-US">
                <a:latin typeface="+mn-ea"/>
                <a:ea typeface="+mn-ea"/>
                <a:sym typeface="+mn-ea"/>
              </a:rPr>
              <a:t>和系统中上传的</a:t>
            </a:r>
            <a:r>
              <a:rPr lang="zh-CN" altLang="en-US" b="1">
                <a:latin typeface="+mn-ea"/>
                <a:ea typeface="+mn-ea"/>
                <a:sym typeface="+mn-ea"/>
              </a:rPr>
              <a:t>有合同编号的合同</a:t>
            </a:r>
            <a:r>
              <a:rPr lang="zh-CN" altLang="en-US">
                <a:latin typeface="+mn-ea"/>
                <a:ea typeface="+mn-ea"/>
                <a:sym typeface="+mn-ea"/>
              </a:rPr>
              <a:t>，</a:t>
            </a:r>
            <a:r>
              <a:rPr lang="zh-CN" altLang="en-US" b="1">
                <a:latin typeface="+mn-ea"/>
                <a:ea typeface="+mn-ea"/>
                <a:sym typeface="+mn-ea"/>
              </a:rPr>
              <a:t>加盖基建保障处合同专用章。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095" y="1453515"/>
            <a:ext cx="10126345" cy="88988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8335" y="234315"/>
            <a:ext cx="11804650" cy="235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2480" y="1709420"/>
            <a:ext cx="755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ym typeface="+mn-ea"/>
              </a:rPr>
              <a:t>非招标项目</a:t>
            </a:r>
            <a:endParaRPr lang="zh-CN" altLang="en-US" sz="36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1800" y="3186430"/>
            <a:ext cx="4537710" cy="1150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sym typeface="+mn-ea"/>
              </a:rPr>
              <a:t>上传加盖公章的电子版合同。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sym typeface="+mn-ea"/>
              </a:rPr>
              <a:t>施工完成后二级单位进行验收，报审计处结算，需要将</a:t>
            </a:r>
            <a:r>
              <a:rPr lang="zh-CN" altLang="en-US" b="1">
                <a:sym typeface="+mn-ea"/>
              </a:rPr>
              <a:t>验收单、审计结算单</a:t>
            </a:r>
            <a:r>
              <a:rPr lang="zh-CN" altLang="en-US">
                <a:sym typeface="+mn-ea"/>
              </a:rPr>
              <a:t>上传系统，并填写相关内容，</a:t>
            </a:r>
            <a:r>
              <a:rPr lang="zh-CN" altLang="en-US" b="1">
                <a:latin typeface="+mn-ea"/>
                <a:ea typeface="+mn-ea"/>
                <a:sym typeface="+mn-ea"/>
              </a:rPr>
              <a:t>合同流程完成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220" y="1428750"/>
            <a:ext cx="10474960" cy="91414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9265" y="252730"/>
            <a:ext cx="11804650" cy="235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335" y="1890395"/>
            <a:ext cx="755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ym typeface="+mn-ea"/>
              </a:rPr>
              <a:t>非招标项目</a:t>
            </a:r>
            <a:endParaRPr lang="zh-CN" altLang="en-US" sz="36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0340" y="2310130"/>
            <a:ext cx="4792980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1.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当合同金额≤5万元，在申请类型选择：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备案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，根据合同文本内容填写系统。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五万以下的备案合同只需上传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修缮工程项目申请表、</a:t>
            </a:r>
            <a:r>
              <a:rPr lang="zh-CN" altLang="en-US" b="1">
                <a:latin typeface="+mn-ea"/>
                <a:ea typeface="+mn-ea"/>
                <a:sym typeface="+mn-ea"/>
              </a:rPr>
              <a:t>限额标准以下修缮工程采购签批表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和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已加盖二级单位公章的合同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3140" y="1597025"/>
            <a:ext cx="3070860" cy="818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/>
              <a:t>备案合同</a:t>
            </a:r>
            <a:endParaRPr lang="zh-CN" altLang="en-US" sz="3600" b="1"/>
          </a:p>
        </p:txBody>
      </p:sp>
      <p:sp>
        <p:nvSpPr>
          <p:cNvPr id="10" name="文本框 9"/>
          <p:cNvSpPr txBox="1"/>
          <p:nvPr/>
        </p:nvSpPr>
        <p:spPr>
          <a:xfrm>
            <a:off x="524510" y="203200"/>
            <a:ext cx="13152755" cy="1203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1597025"/>
            <a:ext cx="9192260" cy="877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264160" y="1652905"/>
            <a:ext cx="13899515" cy="454723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28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4160" y="2538095"/>
            <a:ext cx="4537710" cy="1150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>
                <a:latin typeface="+mn-ea"/>
                <a:ea typeface="+mn-ea"/>
                <a:sym typeface="+mn-ea"/>
              </a:rPr>
              <a:t>施工完成后二级单位进行验收，报审计处结算，需要将</a:t>
            </a:r>
            <a:r>
              <a:rPr lang="zh-CN" altLang="en-US" b="1">
                <a:latin typeface="+mn-ea"/>
                <a:ea typeface="+mn-ea"/>
                <a:sym typeface="+mn-ea"/>
              </a:rPr>
              <a:t>验收单、审计结算单</a:t>
            </a:r>
            <a:r>
              <a:rPr lang="zh-CN" altLang="en-US">
                <a:latin typeface="+mn-ea"/>
                <a:ea typeface="+mn-ea"/>
                <a:sym typeface="+mn-ea"/>
              </a:rPr>
              <a:t>上传系统，并填写相关内容，</a:t>
            </a:r>
            <a:r>
              <a:rPr lang="zh-CN" altLang="en-US" b="1">
                <a:latin typeface="+mn-ea"/>
                <a:ea typeface="+mn-ea"/>
                <a:sym typeface="+mn-ea"/>
              </a:rPr>
              <a:t>备案流程完成</a:t>
            </a:r>
            <a:r>
              <a:rPr lang="zh-CN" altLang="en-US">
                <a:latin typeface="+mn-ea"/>
                <a:ea typeface="+mn-ea"/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70" y="1453515"/>
            <a:ext cx="9660890" cy="4187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55" y="5771515"/>
            <a:ext cx="9717405" cy="48717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6580" y="252730"/>
            <a:ext cx="11804650" cy="1029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六、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备案网上申报系统操作指南</a:t>
            </a:r>
            <a:endParaRPr lang="zh-CN" altLang="en-US" sz="4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8335" y="1652270"/>
            <a:ext cx="755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ym typeface="+mn-ea"/>
              </a:rPr>
              <a:t>备案合同</a:t>
            </a:r>
            <a:endParaRPr lang="zh-CN" altLang="en-US" sz="36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2065" y="29210"/>
            <a:ext cx="15122525" cy="138493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1115"/>
            <a:ext cx="360680" cy="1393825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1115"/>
            <a:ext cx="144780" cy="139382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754380" y="1200785"/>
            <a:ext cx="13455650" cy="951674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3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381" y="18867"/>
            <a:ext cx="1377441" cy="1368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47955" y="1959610"/>
            <a:ext cx="15177135" cy="4965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720090" algn="just" eaLnBrk="1" latinLnBrk="0" hangingPunct="1">
              <a:lnSpc>
                <a:spcPct val="150000"/>
              </a:lnSpc>
            </a:pPr>
            <a:r>
              <a:rPr lang="zh-CN" altLang="zh-CN" sz="3600" b="1">
                <a:latin typeface="+mn-ea"/>
                <a:ea typeface="+mn-ea"/>
                <a:cs typeface="+mn-ea"/>
                <a:sym typeface="+mn-ea"/>
              </a:rPr>
              <a:t>基建保障处盖章地址</a:t>
            </a:r>
            <a:r>
              <a:rPr lang="en-US" altLang="zh-CN" sz="3600" b="1">
                <a:latin typeface="+mn-ea"/>
                <a:ea typeface="+mn-ea"/>
                <a:cs typeface="+mn-ea"/>
                <a:sym typeface="+mn-ea"/>
              </a:rPr>
              <a:t>: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八里台校区基建保障处三楼</a:t>
            </a:r>
            <a:r>
              <a:rPr lang="en-US" altLang="zh-CN" sz="3600">
                <a:latin typeface="+mn-ea"/>
                <a:ea typeface="+mn-ea"/>
                <a:cs typeface="+mn-ea"/>
                <a:sym typeface="+mn-ea"/>
              </a:rPr>
              <a:t>303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综合办公室</a:t>
            </a:r>
            <a:endParaRPr lang="zh-CN" altLang="zh-CN" sz="3600">
              <a:latin typeface="+mn-ea"/>
              <a:ea typeface="+mn-ea"/>
              <a:cs typeface="+mn-ea"/>
            </a:endParaRPr>
          </a:p>
          <a:p>
            <a:pPr marL="0" indent="720090" algn="just" eaLnBrk="1" latinLnBrk="0" hangingPunct="1">
              <a:lnSpc>
                <a:spcPct val="150000"/>
              </a:lnSpc>
            </a:pPr>
            <a:r>
              <a:rPr lang="zh-CN" altLang="zh-CN" sz="3600" b="1">
                <a:latin typeface="+mn-ea"/>
                <a:ea typeface="+mn-ea"/>
                <a:cs typeface="+mn-ea"/>
                <a:sym typeface="+mn-ea"/>
              </a:rPr>
              <a:t>纸质版合同归档地址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：津南校区规划建设指挥部一楼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107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项目管理科</a:t>
            </a:r>
            <a:r>
              <a:rPr lang="en-US" altLang="zh-CN" sz="3600">
                <a:latin typeface="+mn-ea"/>
                <a:ea typeface="+mn-ea"/>
                <a:cs typeface="+mn-ea"/>
                <a:sym typeface="+mn-ea"/>
              </a:rPr>
              <a:t> </a:t>
            </a:r>
            <a:endParaRPr lang="en-US" altLang="zh-CN" sz="3600">
              <a:latin typeface="+mn-ea"/>
              <a:ea typeface="+mn-ea"/>
              <a:cs typeface="+mn-ea"/>
              <a:sym typeface="+mn-ea"/>
            </a:endParaRPr>
          </a:p>
          <a:p>
            <a:pPr marL="0" indent="0" algn="just" eaLnBrk="1" latinLnBrk="0" hangingPunct="1">
              <a:lnSpc>
                <a:spcPct val="150000"/>
              </a:lnSpc>
            </a:pPr>
            <a:r>
              <a:rPr lang="en-US" altLang="zh-CN" sz="3600">
                <a:latin typeface="+mn-ea"/>
                <a:ea typeface="+mn-ea"/>
                <a:cs typeface="+mn-ea"/>
                <a:sym typeface="+mn-ea"/>
              </a:rPr>
              <a:t>                       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或八里台校区基建保障处二楼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204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项目管理科</a:t>
            </a:r>
            <a:endParaRPr lang="zh-CN" altLang="zh-CN" sz="3600">
              <a:latin typeface="+mn-ea"/>
              <a:ea typeface="+mn-ea"/>
              <a:cs typeface="+mn-ea"/>
              <a:sym typeface="+mn-ea"/>
            </a:endParaRPr>
          </a:p>
          <a:p>
            <a:pPr marL="0" indent="720090" algn="just" eaLnBrk="1" latinLnBrk="0" hangingPunct="1">
              <a:lnSpc>
                <a:spcPct val="150000"/>
              </a:lnSpc>
            </a:pPr>
            <a:r>
              <a:rPr lang="en-US" altLang="zh-CN" sz="3600" b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zh-CN" sz="3600" b="1">
                <a:latin typeface="+mn-ea"/>
                <a:ea typeface="+mn-ea"/>
                <a:cs typeface="+mn-ea"/>
                <a:sym typeface="+mn-ea"/>
              </a:rPr>
              <a:t>联系人：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张俊华</a:t>
            </a:r>
            <a:endParaRPr lang="zh-CN" altLang="zh-CN" sz="3600">
              <a:latin typeface="+mn-ea"/>
              <a:ea typeface="+mn-ea"/>
              <a:cs typeface="+mn-ea"/>
            </a:endParaRPr>
          </a:p>
          <a:p>
            <a:pPr marL="0" indent="720090" algn="just" eaLnBrk="1" latinLnBrk="0" hangingPunct="1">
              <a:lnSpc>
                <a:spcPct val="150000"/>
              </a:lnSpc>
            </a:pPr>
            <a:r>
              <a:rPr lang="en-US" altLang="zh-CN" sz="3600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zh-CN" sz="3600" b="1">
                <a:latin typeface="+mn-ea"/>
                <a:ea typeface="+mn-ea"/>
                <a:cs typeface="+mn-ea"/>
                <a:sym typeface="+mn-ea"/>
              </a:rPr>
              <a:t>联系电话：</a:t>
            </a:r>
            <a:r>
              <a:rPr lang="en-US" altLang="zh-CN" sz="3600">
                <a:latin typeface="+mn-ea"/>
                <a:ea typeface="+mn-ea"/>
                <a:cs typeface="+mn-ea"/>
                <a:sym typeface="+mn-ea"/>
              </a:rPr>
              <a:t>13102216012</a:t>
            </a:r>
            <a:endParaRPr lang="en-US" altLang="zh-CN" sz="3600">
              <a:latin typeface="+mn-ea"/>
              <a:ea typeface="+mn-ea"/>
              <a:cs typeface="+mn-ea"/>
              <a:sym typeface="+mn-ea"/>
            </a:endParaRPr>
          </a:p>
          <a:p>
            <a:pPr marL="0" indent="720090" algn="just" eaLnBrk="1" latinLnBrk="0" hangingPunct="1">
              <a:lnSpc>
                <a:spcPct val="150000"/>
              </a:lnSpc>
            </a:pPr>
            <a:r>
              <a:rPr lang="en-US" altLang="zh-CN" sz="3600" b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zh-CN" sz="3600" b="1">
                <a:latin typeface="+mn-ea"/>
                <a:ea typeface="+mn-ea"/>
                <a:cs typeface="+mn-ea"/>
                <a:sym typeface="+mn-ea"/>
              </a:rPr>
              <a:t>修缮工程施工合同签订流程讲解</a:t>
            </a:r>
            <a:r>
              <a:rPr lang="en-US" altLang="zh-CN" sz="3600" b="1">
                <a:latin typeface="+mn-ea"/>
                <a:ea typeface="+mn-ea"/>
                <a:cs typeface="+mn-ea"/>
                <a:sym typeface="+mn-ea"/>
              </a:rPr>
              <a:t>ppt</a:t>
            </a:r>
            <a:r>
              <a:rPr lang="zh-CN" altLang="en-US" sz="3600" b="1">
                <a:latin typeface="+mn-ea"/>
                <a:ea typeface="+mn-ea"/>
                <a:cs typeface="+mn-ea"/>
                <a:sym typeface="+mn-ea"/>
              </a:rPr>
              <a:t>下载</a:t>
            </a:r>
            <a:r>
              <a:rPr lang="zh-CN" altLang="zh-CN" sz="3600" b="1">
                <a:latin typeface="+mn-ea"/>
                <a:ea typeface="+mn-ea"/>
                <a:cs typeface="+mn-ea"/>
                <a:sym typeface="+mn-ea"/>
              </a:rPr>
              <a:t>：</a:t>
            </a:r>
            <a:r>
              <a:rPr lang="zh-CN" altLang="zh-CN" sz="3600">
                <a:latin typeface="+mn-ea"/>
                <a:ea typeface="+mn-ea"/>
                <a:cs typeface="+mn-ea"/>
                <a:sym typeface="+mn-ea"/>
              </a:rPr>
              <a:t>基建保障处官网-资料下载</a:t>
            </a:r>
            <a:endParaRPr lang="zh-CN" altLang="zh-CN" sz="3600">
              <a:latin typeface="+mn-ea"/>
              <a:ea typeface="+mn-ea"/>
              <a:cs typeface="+mn-ea"/>
              <a:sym typeface="+mn-ea"/>
            </a:endParaRPr>
          </a:p>
          <a:p>
            <a:pPr marL="0" indent="720090" algn="just" eaLnBrk="1" latinLnBrk="0" hangingPunct="1">
              <a:lnSpc>
                <a:spcPct val="150000"/>
              </a:lnSpc>
            </a:pPr>
            <a:endParaRPr lang="en-US" altLang="zh-CN" sz="3600">
              <a:latin typeface="+mn-ea"/>
              <a:ea typeface="+mn-ea"/>
              <a:cs typeface="+mn-ea"/>
            </a:endParaRPr>
          </a:p>
          <a:p>
            <a:pPr marL="0" indent="720090" algn="just" eaLnBrk="1" latinLnBrk="0" hangingPunct="1">
              <a:lnSpc>
                <a:spcPct val="150000"/>
              </a:lnSpc>
            </a:pPr>
            <a:endParaRPr lang="en-US" altLang="zh-CN" sz="3600">
              <a:latin typeface="+mn-ea"/>
              <a:ea typeface="+mn-ea"/>
              <a:cs typeface="+mn-ea"/>
            </a:endParaRPr>
          </a:p>
          <a:p>
            <a:pPr marL="0" indent="0" algn="just" eaLnBrk="1" latinLnBrk="0" hangingPunct="1">
              <a:lnSpc>
                <a:spcPct val="150000"/>
              </a:lnSpc>
            </a:pPr>
            <a:endParaRPr lang="zh-CN" altLang="zh-CN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720090" eaLnBrk="1" latinLnBrk="0" hangingPunct="1">
              <a:lnSpc>
                <a:spcPct val="200000"/>
              </a:lnSpc>
            </a:pPr>
            <a:endParaRPr lang="zh-CN" altLang="zh-CN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720090" eaLnBrk="1" latinLnBrk="0" hangingPunct="1">
              <a:lnSpc>
                <a:spcPct val="200000"/>
              </a:lnSpc>
            </a:pPr>
            <a:endParaRPr lang="en-US" altLang="zh-CN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8108"/>
            <a:ext cx="15122525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625158" y="6138788"/>
            <a:ext cx="4320480" cy="1070610"/>
          </a:xfrm>
          <a:prstGeom prst="rect">
            <a:avLst/>
          </a:prstGeom>
          <a:noFill/>
          <a:ln w="12700" algn="ctr">
            <a:noFill/>
            <a:miter lim="800000"/>
          </a:ln>
        </p:spPr>
        <p:txBody>
          <a:bodyPr wrap="square" lIns="147511" tIns="73756" rIns="147511" bIns="7375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dirty="0" smtClean="0">
                <a:solidFill>
                  <a:srgbClr val="840457"/>
                </a:solidFill>
                <a:ea typeface="黑体" panose="02010609060101010101" pitchFamily="49" charset="-122"/>
              </a:rPr>
              <a:t>2024.11.8</a:t>
            </a:r>
            <a:endParaRPr lang="en-US" altLang="zh-CN" sz="6000" b="1" dirty="0">
              <a:solidFill>
                <a:srgbClr val="840457"/>
              </a:solidFill>
              <a:ea typeface="黑体" panose="02010609060101010101" pitchFamily="49" charset="-122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016646" y="2674566"/>
            <a:ext cx="7632848" cy="2528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7511" tIns="73756" rIns="147511" bIns="7375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600" dirty="0">
                <a:solidFill>
                  <a:srgbClr val="840457"/>
                </a:solidFill>
                <a:ea typeface="华文行楷" panose="02010800040101010101" pitchFamily="2" charset="-122"/>
              </a:rPr>
              <a:t> </a:t>
            </a:r>
            <a:r>
              <a:rPr lang="zh-CN" altLang="en-US" sz="15000" b="1" dirty="0">
                <a:solidFill>
                  <a:srgbClr val="84045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  </a:t>
            </a:r>
            <a:r>
              <a:rPr lang="zh-CN" altLang="en-US" sz="15000" b="1" dirty="0" smtClean="0">
                <a:solidFill>
                  <a:srgbClr val="84045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 ！  </a:t>
            </a:r>
            <a:endParaRPr lang="zh-CN" altLang="en-US" sz="15000" b="1" dirty="0">
              <a:solidFill>
                <a:srgbClr val="840457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1748" y="29295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361" y="90622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302895" y="-281305"/>
            <a:ext cx="6616700" cy="1567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spAutoFit/>
          </a:bodyPr>
          <a:lstStyle/>
          <a:p>
            <a:pPr algn="ctr" defTabSz="1592580">
              <a:lnSpc>
                <a:spcPct val="200000"/>
              </a:lnSpc>
            </a:pPr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一、合同签订流程</a:t>
            </a:r>
            <a:endParaRPr lang="zh-CN" altLang="en-US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6965" y="2183765"/>
            <a:ext cx="13101320" cy="289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一、五万以上归口合同签订流程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latinLnBrk="0" hangingPunct="1">
              <a:lnSpc>
                <a:spcPct val="200000"/>
              </a:lnSpc>
            </a:pPr>
            <a:r>
              <a:rPr lang="zh-CN" altLang="en-US" sz="3200">
                <a:latin typeface="+mn-ea"/>
                <a:ea typeface="+mn-ea"/>
                <a:cs typeface="+mn-ea"/>
              </a:rPr>
              <a:t>身份信息录入或确认</a:t>
            </a:r>
            <a:r>
              <a:rPr lang="zh-CN" altLang="en-US" sz="3200">
                <a:latin typeface="+mn-ea"/>
                <a:ea typeface="+mn-ea"/>
                <a:cs typeface="+mn-ea"/>
              </a:rPr>
              <a:t>→上传签订合同相关资料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 sz="3200">
                <a:latin typeface="+mn-ea"/>
                <a:ea typeface="+mn-ea"/>
                <a:cs typeface="+mn-ea"/>
              </a:rPr>
              <a:t>合同会签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 sz="3200">
                <a:latin typeface="+mn-ea"/>
                <a:ea typeface="+mn-ea"/>
                <a:cs typeface="+mn-ea"/>
              </a:rPr>
              <a:t>打印、盖章、上传盖章合同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 sz="3200">
                <a:latin typeface="+mn-ea"/>
                <a:ea typeface="+mn-ea"/>
                <a:cs typeface="+mn-ea"/>
              </a:rPr>
              <a:t>上传工程验收单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 sz="3200">
                <a:latin typeface="+mn-ea"/>
                <a:ea typeface="+mn-ea"/>
                <a:cs typeface="+mn-ea"/>
              </a:rPr>
              <a:t>上传审计单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→合同流程</a:t>
            </a:r>
            <a:r>
              <a:rPr lang="zh-CN" altLang="en-US" sz="3200">
                <a:latin typeface="+mn-ea"/>
                <a:ea typeface="+mn-ea"/>
                <a:cs typeface="+mn-ea"/>
              </a:rPr>
              <a:t>完成</a:t>
            </a:r>
            <a:endParaRPr lang="zh-CN" altLang="en-US" sz="3200">
              <a:latin typeface="+mn-ea"/>
              <a:ea typeface="+mn-ea"/>
              <a:cs typeface="+mn-ea"/>
            </a:endParaRPr>
          </a:p>
          <a:p>
            <a:pPr marL="0" indent="0" algn="l" eaLnBrk="1" latinLnBrk="0" hangingPunct="1">
              <a:lnSpc>
                <a:spcPct val="200000"/>
              </a:lnSpc>
              <a:buClrTx/>
              <a:buSzTx/>
              <a:buFontTx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二、五万及以下合同备案流程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l" eaLnBrk="1" latinLnBrk="0" hangingPunct="1">
              <a:lnSpc>
                <a:spcPct val="200000"/>
              </a:lnSpc>
              <a:buClrTx/>
              <a:buSzTx/>
              <a:buFontTx/>
            </a:pP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身份信息录入或确认→</a:t>
            </a:r>
            <a:r>
              <a:rPr lang="zh-CN" altLang="en-US" sz="3200">
                <a:latin typeface="+mn-ea"/>
                <a:ea typeface="+mn-ea"/>
                <a:cs typeface="+mn-ea"/>
              </a:rPr>
              <a:t>上传房屋修缮项目申请表、限额标准以下修缮工程采购签批表和盖章合同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 sz="3200">
                <a:latin typeface="+mn-ea"/>
                <a:ea typeface="+mn-ea"/>
                <a:cs typeface="+mn-ea"/>
              </a:rPr>
              <a:t>上传工程验收单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lang="zh-CN" altLang="en-US" sz="3200">
                <a:latin typeface="+mn-ea"/>
                <a:ea typeface="+mn-ea"/>
                <a:cs typeface="+mn-ea"/>
              </a:rPr>
              <a:t>上传审计单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→合同流程</a:t>
            </a:r>
            <a:r>
              <a:rPr lang="zh-CN" altLang="en-US" sz="3200">
                <a:latin typeface="+mn-ea"/>
                <a:ea typeface="+mn-ea"/>
                <a:cs typeface="+mn-ea"/>
              </a:rPr>
              <a:t>完成</a:t>
            </a:r>
            <a:endParaRPr lang="zh-CN" altLang="en-US" sz="32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144462" y="18500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36" y="18867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01980" y="1512570"/>
            <a:ext cx="10675620" cy="828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spAutoFit/>
          </a:bodyPr>
          <a:lstStyle/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归口合同签订流程图（招标项目）</a:t>
            </a:r>
            <a:endParaRPr lang="zh-CN" sz="3200" dirty="0">
              <a:solidFill>
                <a:srgbClr val="812F6A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302895" y="-281305"/>
            <a:ext cx="6616700" cy="1567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spAutoFit/>
          </a:bodyPr>
          <a:p>
            <a:pPr algn="ctr" defTabSz="1592580">
              <a:lnSpc>
                <a:spcPct val="200000"/>
              </a:lnSpc>
            </a:pPr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一、合同签订流程</a:t>
            </a:r>
            <a:endParaRPr lang="zh-CN" altLang="en-US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6340"/>
            <a:ext cx="14905990" cy="798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144462" y="18500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36" y="18867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01980" y="1512570"/>
            <a:ext cx="10675620" cy="828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spAutoFit/>
          </a:bodyPr>
          <a:lstStyle/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归口合同签订流程图（非招标项目，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合同金额＞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万元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3200" dirty="0">
              <a:solidFill>
                <a:srgbClr val="812F6A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302895" y="-281305"/>
            <a:ext cx="6616700" cy="1567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spAutoFit/>
          </a:bodyPr>
          <a:p>
            <a:pPr algn="ctr" defTabSz="1592580">
              <a:lnSpc>
                <a:spcPct val="200000"/>
              </a:lnSpc>
            </a:pPr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一、合同签订流程</a:t>
            </a:r>
            <a:endParaRPr lang="zh-CN" altLang="en-US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" y="2411095"/>
            <a:ext cx="14470380" cy="807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144462" y="18500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36" y="18867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01980" y="1512570"/>
            <a:ext cx="11002010" cy="828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spAutoFit/>
          </a:bodyPr>
          <a:lstStyle/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备案合同审核流程图（合同金额≤5万元</a:t>
            </a:r>
            <a:r>
              <a:rPr lang="zh-CN" altLang="en-US" sz="3200">
                <a:sym typeface="+mn-ea"/>
              </a:rPr>
              <a:t>）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10845" y="5706745"/>
            <a:ext cx="14229715" cy="2394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200000"/>
              </a:lnSpc>
            </a:pPr>
            <a:r>
              <a:rPr lang="zh-CN" altLang="en-US">
                <a:latin typeface="+mn-ea"/>
                <a:ea typeface="+mn-ea"/>
                <a:cs typeface="+mn-ea"/>
              </a:rPr>
              <a:t>注意事项：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1.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备案合同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由二级单位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自行签订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，加盖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二级单位公章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，不需加盖基建保障处合同专用章。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合同签订完成后，需要把加盖公章的合同纸质版送至基建保障处项目管理科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备案归档</a:t>
            </a:r>
            <a:r>
              <a:rPr lang="zh-CN" altLang="en-US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>
              <a:latin typeface="+mn-ea"/>
              <a:ea typeface="+mn-ea"/>
              <a:cs typeface="+mn-ea"/>
            </a:endParaRPr>
          </a:p>
          <a:p>
            <a:endParaRPr lang="zh-CN" altLang="en-US">
              <a:latin typeface="+mn-ea"/>
              <a:ea typeface="+mn-ea"/>
              <a:cs typeface="+mn-ea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302895" y="-281305"/>
            <a:ext cx="6616700" cy="1567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spAutoFit/>
          </a:bodyPr>
          <a:p>
            <a:pPr algn="ctr" defTabSz="1592580">
              <a:lnSpc>
                <a:spcPct val="200000"/>
              </a:lnSpc>
            </a:pPr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一、合同签订流程</a:t>
            </a:r>
            <a:endParaRPr lang="zh-CN" altLang="en-US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" y="2305050"/>
            <a:ext cx="14337665" cy="337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144462" y="18500"/>
            <a:ext cx="15122525" cy="1423968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0836"/>
            <a:ext cx="360363" cy="1433504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30836"/>
            <a:ext cx="144463" cy="1433504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36" y="18867"/>
            <a:ext cx="1377441" cy="1368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40790" y="1654175"/>
            <a:ext cx="13936980" cy="1221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20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归口合同签订注意事项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3200">
                <a:latin typeface="+mn-ea"/>
                <a:ea typeface="+mn-ea"/>
                <a:cs typeface="+mn-ea"/>
              </a:rPr>
              <a:t>1.</a:t>
            </a:r>
            <a:r>
              <a:rPr lang="zh-CN" altLang="en-US" sz="3200">
                <a:latin typeface="+mn-ea"/>
                <a:ea typeface="+mn-ea"/>
                <a:cs typeface="+mn-ea"/>
              </a:rPr>
              <a:t>为了</a:t>
            </a:r>
            <a:r>
              <a:rPr lang="zh-CN" altLang="en-US" sz="3200" b="1">
                <a:latin typeface="+mn-ea"/>
                <a:ea typeface="+mn-ea"/>
                <a:cs typeface="+mn-ea"/>
                <a:sym typeface="+mn-ea"/>
              </a:rPr>
              <a:t>避免倒签合同，</a:t>
            </a:r>
            <a:r>
              <a:rPr lang="zh-CN" altLang="en-US" sz="3200">
                <a:latin typeface="+mn-ea"/>
                <a:ea typeface="+mn-ea"/>
                <a:cs typeface="+mn-ea"/>
              </a:rPr>
              <a:t>系统提交日期≤领导审批日期≤合同签订时间≤合同工期开始时间。</a:t>
            </a:r>
            <a:endParaRPr lang="zh-CN" altLang="en-US" sz="3200">
              <a:latin typeface="+mn-ea"/>
              <a:ea typeface="+mn-ea"/>
              <a:cs typeface="+mn-ea"/>
            </a:endParaRPr>
          </a:p>
          <a:p>
            <a:pPr marL="0" indent="0" eaLnBrk="1" latinLnBrk="0" hangingPunct="1">
              <a:lnSpc>
                <a:spcPct val="200000"/>
              </a:lnSpc>
            </a:pPr>
            <a:r>
              <a:rPr lang="en-US" altLang="zh-CN" sz="3200"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合同签订完成后，需要把加盖公章的合同纸质版送至基建保障处项目</a:t>
            </a:r>
            <a:endParaRPr lang="zh-CN" altLang="en-US" sz="3200">
              <a:latin typeface="+mn-ea"/>
              <a:ea typeface="+mn-ea"/>
              <a:cs typeface="+mn-ea"/>
              <a:sym typeface="+mn-ea"/>
            </a:endParaRPr>
          </a:p>
          <a:p>
            <a:pPr marL="0" indent="0" eaLnBrk="1" latinLnBrk="0" hangingPunct="1">
              <a:lnSpc>
                <a:spcPct val="200000"/>
              </a:lnSpc>
            </a:pP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管理科归档。</a:t>
            </a:r>
            <a:endParaRPr lang="zh-CN" altLang="en-US" sz="3200">
              <a:latin typeface="+mn-ea"/>
              <a:ea typeface="+mn-ea"/>
              <a:cs typeface="+mn-ea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302895" y="-281305"/>
            <a:ext cx="6616700" cy="1567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70" tIns="45384" rIns="90770" bIns="45384">
            <a:spAutoFit/>
          </a:bodyPr>
          <a:p>
            <a:pPr algn="ctr" defTabSz="1592580">
              <a:lnSpc>
                <a:spcPct val="200000"/>
              </a:lnSpc>
            </a:pPr>
            <a:r>
              <a:rPr lang="zh-CN" altLang="en-US" sz="48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一、合同签订流程</a:t>
            </a:r>
            <a:endParaRPr lang="zh-CN" altLang="en-US" sz="48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-12065" y="1249045"/>
            <a:ext cx="15122525" cy="1384935"/>
          </a:xfrm>
          <a:prstGeom prst="rect">
            <a:avLst/>
          </a:prstGeom>
          <a:solidFill>
            <a:srgbClr val="F6E6F1"/>
          </a:solidFill>
          <a:ln w="25400" algn="ctr">
            <a:noFill/>
            <a:miter lim="800000"/>
          </a:ln>
        </p:spPr>
        <p:txBody>
          <a:bodyPr lIns="91428" tIns="45713" rIns="91428" bIns="45713" anchor="ctr"/>
          <a:lstStyle/>
          <a:p>
            <a:pPr algn="ctr" defTabSz="1592580"/>
            <a:endParaRPr lang="zh-CN" altLang="en-US" sz="3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1250950"/>
            <a:ext cx="360680" cy="1393825"/>
          </a:xfrm>
          <a:prstGeom prst="rect">
            <a:avLst/>
          </a:prstGeom>
          <a:solidFill>
            <a:srgbClr val="812F6A"/>
          </a:solidFill>
          <a:ln w="9525">
            <a:solidFill>
              <a:srgbClr val="812F6A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431800" y="1250950"/>
            <a:ext cx="144780" cy="1393825"/>
          </a:xfrm>
          <a:prstGeom prst="rect">
            <a:avLst/>
          </a:prstGeom>
          <a:solidFill>
            <a:srgbClr val="812F6A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754380" y="1200785"/>
            <a:ext cx="13455650" cy="9516745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 lIns="90770" tIns="45384" rIns="90770" bIns="45384" anchor="ctr"/>
          <a:lstStyle/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一、合同签订流程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 algn="l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defRPr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二、合同签订资料清单</a:t>
            </a:r>
            <a:endParaRPr lang="zh-CN" altLang="en-US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合同签订注意事项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四、合同签订附件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五、合同签订</a:t>
            </a:r>
            <a:r>
              <a:rPr lang="en-US" altLang="zh-CN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备案网上申报系统操作指南</a:t>
            </a: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6575" indent="-536575">
              <a:lnSpc>
                <a:spcPct val="150000"/>
              </a:lnSpc>
              <a:spcAft>
                <a:spcPts val="1200"/>
              </a:spcAft>
              <a:defRPr/>
            </a:pPr>
            <a:endParaRPr lang="zh-CN" altLang="en-US" sz="36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8" y="8177310"/>
            <a:ext cx="9650756" cy="2516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891" y="1238702"/>
            <a:ext cx="1377441" cy="1368152"/>
          </a:xfrm>
          <a:prstGeom prst="rect">
            <a:avLst/>
          </a:prstGeom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795020" y="723265"/>
            <a:ext cx="1943100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770" tIns="45384" rIns="90770" bIns="45384">
            <a:noAutofit/>
          </a:bodyPr>
          <a:lstStyle/>
          <a:p>
            <a:pPr algn="ctr" defTabSz="1592580">
              <a:lnSpc>
                <a:spcPct val="200000"/>
              </a:lnSpc>
            </a:pPr>
            <a:r>
              <a:rPr lang="zh-CN" altLang="en-US" sz="5300" dirty="0">
                <a:solidFill>
                  <a:srgbClr val="812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5300" dirty="0">
              <a:solidFill>
                <a:srgbClr val="812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764f19ec-8ba6-4720-b772-40eda338b43e"/>
  <p:tag name="COMMONDATA" val="eyJoZGlkIjoiMGM4MTQ2NTJiY2Y0NjRhMjQyMThhMGYzNTQ1OWQxOTQifQ=="/>
  <p:tag name="commondata" val="eyJoZGlkIjoiNGI0N2QzZDBhZTc4N2FhOTgxZjI0ZmM1MjA1NzU2ZGU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3845</Words>
  <Application>WPS 演示</Application>
  <PresentationFormat>自定义</PresentationFormat>
  <Paragraphs>291</Paragraphs>
  <Slides>38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黑体</vt:lpstr>
      <vt:lpstr>Times New Roman</vt:lpstr>
      <vt:lpstr>Wingdings</vt:lpstr>
      <vt:lpstr>Arial Unicode MS</vt:lpstr>
      <vt:lpstr>华文行楷</vt:lpstr>
      <vt:lpstr>华文中宋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sony</dc:creator>
  <cp:lastModifiedBy>张俊华</cp:lastModifiedBy>
  <cp:revision>1292</cp:revision>
  <dcterms:created xsi:type="dcterms:W3CDTF">2011-04-19T09:23:00Z</dcterms:created>
  <dcterms:modified xsi:type="dcterms:W3CDTF">2025-04-24T02:28:41Z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1F6C68F839954582B98ED7FD53C4BD74_13</vt:lpwstr>
  </property>
  <property fmtid="{D5CDD505-2E9C-101B-9397-08002B2CF9AE}" pid="3" name="KSOProductBuildVer">
    <vt:lpwstr>2052-12.1.0.19302</vt:lpwstr>
  </property>
</Properties>
</file>